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8" r:id="rId2"/>
    <p:sldId id="256" r:id="rId3"/>
    <p:sldId id="282" r:id="rId4"/>
    <p:sldId id="285" r:id="rId5"/>
    <p:sldId id="286" r:id="rId6"/>
    <p:sldId id="309" r:id="rId7"/>
    <p:sldId id="310" r:id="rId8"/>
    <p:sldId id="311" r:id="rId9"/>
    <p:sldId id="312" r:id="rId10"/>
    <p:sldId id="313" r:id="rId11"/>
    <p:sldId id="288" r:id="rId12"/>
    <p:sldId id="314" r:id="rId13"/>
    <p:sldId id="289" r:id="rId14"/>
    <p:sldId id="298" r:id="rId15"/>
    <p:sldId id="315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9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3" autoAdjust="0"/>
    <p:restoredTop sz="94688" autoAdjust="0"/>
  </p:normalViewPr>
  <p:slideViewPr>
    <p:cSldViewPr>
      <p:cViewPr varScale="1">
        <p:scale>
          <a:sx n="110" d="100"/>
          <a:sy n="110" d="100"/>
        </p:scale>
        <p:origin x="-16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C158A4-111A-409D-8DB1-18E75B147295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C08F79-457F-408D-9167-785E31DFD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60436F-0576-4E20-BBB2-9AA5E88B6A21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1AC1-D57A-4347-95B1-123B2B64DEA6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B676-B699-40CA-B633-2782E8EF7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72B7-92D5-4A66-83AC-A21534BFE175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3F09-E92F-4419-A413-2A90AB92F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F74D-5C03-4173-8C98-6BD900AF2A7D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CCD36-AFC7-44F7-9CBA-5F3B12F2E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642F-E382-4010-8C68-FEC75B4A6FF0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8A52-1400-472A-AD04-8D92B2504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A4672-9016-4A0E-896A-89CB1B61C750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861B-ACB3-4822-8773-249A01B3A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A43BB-B9D3-4ED8-941D-A3AF8F14D1DE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3E68-1E00-4FEF-9C38-78F697DEF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0A08-957C-4D6C-ABC0-89F21FCEE87B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B7B4B-5076-4040-A4C5-808260250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4A35-6644-4E79-A6D8-F538637A37E0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2A510-21D5-4239-ADE2-AE6E87138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9520-6422-498B-B2C7-596CC78290A9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B54A-EB4D-4A6B-A85A-FC27240FA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F4C-B5CF-4589-A8A3-DF6E611E2AAB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51D0E-4C27-4B75-A759-270F1020E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69B60-84B6-436F-AA69-8782EF9D9885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B8BA-C123-4252-BC29-15D3D6E90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B78FE9-8396-4DC1-8B52-DD82A9D4059B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E3E26C-402B-451D-ADC4-5C9799A03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www.krugosvet.ru/articles/128/1012828/1576_305.jpg" TargetMode="Externa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571625"/>
            <a:ext cx="7929562" cy="42148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Презентация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по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теме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Мифы Древней Греции. Подвиги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Геракла»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5 класс Б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МОУ СШ № 13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г.о.Тольятти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Классный руководитель: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Амирова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атьяна Александровна</a:t>
            </a:r>
          </a:p>
          <a:p>
            <a:pPr algn="ctr">
              <a:defRPr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2268538" y="188913"/>
            <a:ext cx="523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Arial"/>
                <a:cs typeface="Arial"/>
              </a:rPr>
              <a:t>Главные боги Олимпа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500063" y="2571750"/>
            <a:ext cx="157162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Зевс</a:t>
            </a:r>
          </a:p>
        </p:txBody>
      </p:sp>
      <p:sp>
        <p:nvSpPr>
          <p:cNvPr id="21" name="WordArt 6"/>
          <p:cNvSpPr>
            <a:spLocks noChangeArrowheads="1" noChangeShapeType="1" noTextEdit="1"/>
          </p:cNvSpPr>
          <p:nvPr/>
        </p:nvSpPr>
        <p:spPr bwMode="auto">
          <a:xfrm>
            <a:off x="6786563" y="2643188"/>
            <a:ext cx="1785937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Гера</a:t>
            </a:r>
          </a:p>
        </p:txBody>
      </p:sp>
      <p:sp>
        <p:nvSpPr>
          <p:cNvPr id="27" name="WordArt 13"/>
          <p:cNvSpPr>
            <a:spLocks noChangeArrowheads="1" noChangeShapeType="1" noTextEdit="1"/>
          </p:cNvSpPr>
          <p:nvPr/>
        </p:nvSpPr>
        <p:spPr bwMode="auto">
          <a:xfrm>
            <a:off x="214313" y="3571875"/>
            <a:ext cx="2500312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верховный Бог; </a:t>
            </a:r>
          </a:p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Бог неба и земли</a:t>
            </a:r>
          </a:p>
        </p:txBody>
      </p:sp>
      <p:sp>
        <p:nvSpPr>
          <p:cNvPr id="28" name="WordArt 13"/>
          <p:cNvSpPr>
            <a:spLocks noChangeArrowheads="1" noChangeShapeType="1" noTextEdit="1"/>
          </p:cNvSpPr>
          <p:nvPr/>
        </p:nvSpPr>
        <p:spPr bwMode="auto">
          <a:xfrm>
            <a:off x="6429375" y="3714750"/>
            <a:ext cx="25717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Богиня брака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3525" y="857250"/>
            <a:ext cx="3340100" cy="56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17" grpId="0" animBg="1"/>
      <p:bldP spid="21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im" descr="Афроди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55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63688" y="188640"/>
            <a:ext cx="2519834" cy="283845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Афродита</a:t>
            </a:r>
            <a:r>
              <a:rPr lang="ru-RU" dirty="0"/>
              <a:t>  — богиня любви и красоты . Она родилась от брака Зевса и богини </a:t>
            </a:r>
            <a:r>
              <a:rPr lang="ru-RU" dirty="0" err="1"/>
              <a:t>Дионы</a:t>
            </a:r>
            <a:r>
              <a:rPr lang="ru-RU" dirty="0"/>
              <a:t> (по другой легенде — вышла из морской пены, отсюда ее титул </a:t>
            </a:r>
            <a:r>
              <a:rPr lang="ru-RU" dirty="0" err="1"/>
              <a:t>Анадиомена</a:t>
            </a:r>
            <a:r>
              <a:rPr lang="ru-RU" dirty="0"/>
              <a:t>, «</a:t>
            </a:r>
            <a:r>
              <a:rPr lang="ru-RU" dirty="0" err="1"/>
              <a:t>пенорожденная</a:t>
            </a:r>
            <a:r>
              <a:rPr lang="ru-RU" dirty="0"/>
              <a:t>»). </a:t>
            </a:r>
          </a:p>
        </p:txBody>
      </p:sp>
      <p:pic>
        <p:nvPicPr>
          <p:cNvPr id="29703" name="im" descr="Герме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0"/>
            <a:ext cx="1730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012160" y="188640"/>
            <a:ext cx="3025775" cy="338772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Гермес</a:t>
            </a:r>
            <a:r>
              <a:rPr lang="ru-RU" dirty="0"/>
              <a:t> —покровитель странников, ремесел, торговли, воров.. Исполнял роль вестника богов и проводника душ умерших. Изображался, как правило, в виде молодого мужчины в простой шляпе и крылатых сандалиях, с магическим жезлом в руках..</a:t>
            </a:r>
          </a:p>
        </p:txBody>
      </p:sp>
      <p:pic>
        <p:nvPicPr>
          <p:cNvPr id="29705" name="Picture 9" descr="hestiy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068960"/>
            <a:ext cx="1319213" cy="3600450"/>
          </a:xfrm>
          <a:prstGeom prst="rect">
            <a:avLst/>
          </a:prstGeom>
          <a:noFill/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79512" y="3645024"/>
            <a:ext cx="1873250" cy="119062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/>
              <a:t>Гестия</a:t>
            </a:r>
            <a:r>
              <a:rPr lang="ru-RU" dirty="0"/>
              <a:t> — богиня домашнего очага и огня.</a:t>
            </a:r>
          </a:p>
        </p:txBody>
      </p:sp>
      <p:pic>
        <p:nvPicPr>
          <p:cNvPr id="29710" name="Picture 14" descr="Гефес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3716338"/>
            <a:ext cx="1905000" cy="2857500"/>
          </a:xfrm>
          <a:prstGeom prst="rect">
            <a:avLst/>
          </a:prstGeom>
          <a:noFill/>
        </p:spPr>
      </p:pic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3348038" y="3644900"/>
            <a:ext cx="3384202" cy="313932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Гефест</a:t>
            </a:r>
            <a:r>
              <a:rPr lang="ru-RU" dirty="0"/>
              <a:t> — бог огня и кузнечного дела. Считался покровителем ремесленников (в особенности кузнецов). Греки изображали Гефеста широкоплечим, низкорослым и хромым человеком, работающим в кузнице, где он кует оружие для богов-олимпийцев и героев.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im" descr="Аполлон Бельведерский. Рим, Ватиканские музе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1304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619250" y="765175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63713" y="476250"/>
            <a:ext cx="2736850" cy="201453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/>
              <a:t>Аполлон</a:t>
            </a:r>
            <a:r>
              <a:rPr lang="ru-RU" dirty="0"/>
              <a:t> – бог солнечного света.  Аполлон обладал даром предвидеть будущее и считался покровителем всех искусств. </a:t>
            </a:r>
          </a:p>
        </p:txBody>
      </p:sp>
      <p:pic>
        <p:nvPicPr>
          <p:cNvPr id="28679" name="im" descr="Аре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0"/>
            <a:ext cx="2571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283968" y="2492896"/>
            <a:ext cx="4716463" cy="9159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Арес</a:t>
            </a:r>
            <a:r>
              <a:rPr lang="ru-RU" dirty="0"/>
              <a:t> – бог вероломной войны, сын Зевса и Геры. Греки изображали его в виде сильного молодого мужчины. </a:t>
            </a:r>
          </a:p>
        </p:txBody>
      </p:sp>
      <p:pic>
        <p:nvPicPr>
          <p:cNvPr id="28681" name="im" descr="Артемида с ланью. Римская копия с греческого оригинала (конец 4 в. до н.э.). Лувр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717032"/>
            <a:ext cx="17907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0" y="3356992"/>
            <a:ext cx="2771775" cy="338772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Артемида</a:t>
            </a:r>
            <a:r>
              <a:rPr lang="ru-RU" dirty="0"/>
              <a:t> – богиня охоты и природы. В ее честь был воздвигнут грандиозный храм – одно из семи чудес света. Основные изображения Артемиды – в виде охотницы в коротком хитоне, с копьем и луком, в сопровождении нимф или нескольких ланей</a:t>
            </a:r>
          </a:p>
        </p:txBody>
      </p:sp>
      <p:pic>
        <p:nvPicPr>
          <p:cNvPr id="28683" name="iml" descr="Мраморная скульптура богини Афины из коллекции Фарнез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2675" y="3717032"/>
            <a:ext cx="17113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643438" y="3470275"/>
            <a:ext cx="2665412" cy="338772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Афина</a:t>
            </a:r>
            <a:r>
              <a:rPr lang="ru-RU" dirty="0"/>
              <a:t> (Паллада) — дочь Зевса, родившаяся из его головы в полном боевом вооружении. Одна из наиболее почитаемых греческих богинь, богиня справедливой войны и мудрости, покровительница знаний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Демет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657350" cy="2997200"/>
          </a:xfrm>
          <a:prstGeom prst="rect">
            <a:avLst/>
          </a:prstGeom>
          <a:noFill/>
        </p:spPr>
      </p:pic>
      <p:pic>
        <p:nvPicPr>
          <p:cNvPr id="31751" name="Picture 7" descr="Ге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-171400"/>
            <a:ext cx="1943100" cy="3284538"/>
          </a:xfrm>
          <a:prstGeom prst="rect">
            <a:avLst/>
          </a:prstGeom>
          <a:noFill/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23850" y="404813"/>
            <a:ext cx="2160588" cy="201453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Гера</a:t>
            </a:r>
            <a:r>
              <a:rPr lang="ru-RU" dirty="0"/>
              <a:t> — верховная олимпийская богиня, Гера считалась покровительницей брака.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292080" y="188640"/>
            <a:ext cx="2087562" cy="119062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Деметра</a:t>
            </a:r>
            <a:r>
              <a:rPr lang="ru-RU" dirty="0"/>
              <a:t> — богиня плодородия и земледелия.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300192" y="3212976"/>
            <a:ext cx="2843808" cy="329320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Посейдон</a:t>
            </a:r>
            <a:r>
              <a:rPr lang="ru-RU" sz="1600" dirty="0"/>
              <a:t> —брат Зевса и Аида, властвующий над морской стихией. Посейдону были также подвластны земные недра, </a:t>
            </a:r>
            <a:br>
              <a:rPr lang="ru-RU" sz="1600" dirty="0"/>
            </a:br>
            <a:r>
              <a:rPr lang="ru-RU" sz="1600" dirty="0"/>
              <a:t>он повелевал бурями и землетрясениями. Изображался в виде мужчины с трезубцем в руке, обычно — в сопровождении свиты из низших морских божеств и морских животных.</a:t>
            </a:r>
          </a:p>
        </p:txBody>
      </p:sp>
      <p:pic>
        <p:nvPicPr>
          <p:cNvPr id="31758" name="Picture 14" descr="Картинка 2 из 35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43202" r="33693" b="45305"/>
          <a:stretch>
            <a:fillRect/>
          </a:stretch>
        </p:blipFill>
        <p:spPr bwMode="auto">
          <a:xfrm>
            <a:off x="0" y="3284538"/>
            <a:ext cx="1949450" cy="3573462"/>
          </a:xfrm>
          <a:prstGeom prst="rect">
            <a:avLst/>
          </a:prstGeom>
          <a:noFill/>
        </p:spPr>
      </p:pic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2484438" y="342900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1907704" y="3318570"/>
            <a:ext cx="2520280" cy="35394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Зевс </a:t>
            </a:r>
            <a:r>
              <a:rPr lang="ru-RU" sz="1600" dirty="0"/>
              <a:t>— верховный бог, царь богов и людей. Зевс считался владыкой гроз и громов. Как старший из богов, Зевс был покровителем справедливости, ниспосылал людям богатство и процветание, хранил мировой порядок. Зевса изображали в виде дородного мужчины с пучком молний в кулаке</a:t>
            </a:r>
          </a:p>
        </p:txBody>
      </p:sp>
      <p:pic>
        <p:nvPicPr>
          <p:cNvPr id="31755" name="Picture 11" descr="Посейдо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2897187"/>
            <a:ext cx="2252662" cy="396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3568" y="260648"/>
            <a:ext cx="7704856" cy="62478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993300"/>
                </a:solidFill>
              </a:rPr>
              <a:t>Крылатые слова и выражения, связанные с древнегреческой мифологией</a:t>
            </a:r>
          </a:p>
          <a:p>
            <a:pPr algn="l"/>
            <a:r>
              <a:rPr lang="ru-RU" sz="1600" b="1" u="sng" dirty="0"/>
              <a:t>Пальма первенства</a:t>
            </a:r>
            <a:r>
              <a:rPr lang="ru-RU" sz="1600" u="sng" dirty="0"/>
              <a:t>  - </a:t>
            </a:r>
            <a:r>
              <a:rPr lang="ru-RU" sz="1600" dirty="0"/>
              <a:t>первое место среди других вследствие превосходства над всеми остальными. От существовавшего в Древней Греции обычая награждать победителя в состязании пальмовой ветвью или венком </a:t>
            </a:r>
          </a:p>
          <a:p>
            <a:pPr algn="l"/>
            <a:r>
              <a:rPr lang="ru-RU" sz="1600" b="1" u="sng" dirty="0"/>
              <a:t>Ящик Пандоры</a:t>
            </a:r>
            <a:r>
              <a:rPr lang="ru-RU" sz="1600" dirty="0"/>
              <a:t>  - источник множественных несчастий, бедствий. От древнегреческого мифа о Пандоре, согласно которому люди некогда жили, не зная никаких несчастий, болезни и старости, пока Прометей не похитил у богов огонь. За это разгневанный Зевс послал на землю красивую женщину - Пандору; она получила от бога ларец, в котором были заперты все человеческие несчастья. Несмотря на предупреждение Прометея не открывать ларец, Пандора, подстрекаемая любопытством, открыла его и рассыпала все несчастья </a:t>
            </a:r>
          </a:p>
          <a:p>
            <a:pPr algn="l"/>
            <a:r>
              <a:rPr lang="ru-RU" sz="1600" b="1" u="sng" dirty="0"/>
              <a:t>Метать громы и молнии</a:t>
            </a:r>
            <a:r>
              <a:rPr lang="ru-RU" sz="1600" u="sng" dirty="0"/>
              <a:t> - </a:t>
            </a:r>
            <a:r>
              <a:rPr lang="ru-RU" sz="1600" dirty="0"/>
              <a:t>распекать кого-либо; говорить гневно, раздраженно, упрекая, обличая кого-либо или угрожая ему. Возникло из представлений о Зевсе - верховном боге Олимпа,- который, согласно мифам, расправлялся со своими врагами и неугодными ему людьми при помощи ужасающих по своей силе молний, выкованных Гефестом. </a:t>
            </a:r>
          </a:p>
          <a:p>
            <a:pPr algn="l"/>
            <a:r>
              <a:rPr lang="ru-RU" sz="1600" b="1" u="sng" dirty="0"/>
              <a:t>Кануть в Лету</a:t>
            </a:r>
            <a:r>
              <a:rPr lang="ru-RU" sz="1600" u="sng" dirty="0"/>
              <a:t>  - </a:t>
            </a:r>
            <a:r>
              <a:rPr lang="ru-RU" sz="1600" dirty="0"/>
              <a:t>быть забытым, бесследно и навсегда исчезнуть. </a:t>
            </a:r>
          </a:p>
          <a:p>
            <a:pPr algn="l"/>
            <a:r>
              <a:rPr lang="ru-RU" sz="1600" dirty="0"/>
              <a:t>От названия Леты - реки забвения в подземном царстве Аида; из нее души умерших пили воду и забывали всю свою прошлую жизнь </a:t>
            </a:r>
          </a:p>
          <a:p>
            <a:pPr algn="l"/>
            <a:r>
              <a:rPr lang="ru-RU" sz="1600" b="1" u="sng" dirty="0"/>
              <a:t>Петь дифирамбы</a:t>
            </a:r>
            <a:r>
              <a:rPr lang="ru-RU" sz="1600" dirty="0"/>
              <a:t> - неумеренно, восторженно хвалить, восхвалять кого-либо или что-либо. Возникло от названия дифирамбов - хвалебных песен в честь бога вина и виноградной лозы Диониса, певшихся во время шествий, посвященных этому божеству.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0" y="548680"/>
            <a:ext cx="8642351" cy="13096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ПОДВИГИ ГЕРАКЛА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3" name="Рисунок 3" descr="грец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3"/>
            <a:ext cx="39959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 rot="10800000" flipV="1">
            <a:off x="4211960" y="2217833"/>
            <a:ext cx="4932040" cy="397031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entury Gothic" pitchFamily="34" charset="0"/>
                <a:ea typeface="Times New Roman" pitchFamily="18" charset="0"/>
                <a:cs typeface="Helvetica" charset="-52"/>
              </a:rPr>
              <a:t>Мифы Древней Греции о героях складывались задолго до появления писаной истории. Это предания о древнейшем быте греков, причем достоверные сведения переплетаются в сказаниях о героях с вымыслом.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entury Gothic" pitchFamily="34" charset="0"/>
                <a:ea typeface="Times New Roman" pitchFamily="18" charset="0"/>
                <a:cs typeface="Helvetica" charset="-52"/>
              </a:rPr>
              <a:t>В соответствии со своим божественным происхождением герои мифов Древней Греции обладали силой, мужеством, красотой, мудростью. Но в отличие от богов герои были смертными, за исключением немногих, возвысившихся до уровня божеств таких как Геракл.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1785938"/>
            <a:ext cx="4038600" cy="4340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1500188"/>
            <a:ext cx="4143375" cy="5000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365760" indent="-283464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Геракл (Геркулес)- один величайших героев Эллады. </a:t>
            </a:r>
          </a:p>
          <a:p>
            <a:pPr marL="365760" indent="-283464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Сын Зевса и смертной женщины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Алкмены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365760" indent="-283464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Выполняя приказы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Эврисфея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Геракл совершил 12 великих подвигов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5" y="500063"/>
            <a:ext cx="828675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Геракл  (Геркулес) 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500188"/>
            <a:ext cx="4143375" cy="5000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4" name="Picture 7" descr="C:\Documents and Settings\Ирина Алексеевна\Мои документы\Мои рисунки\Геракл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643063"/>
            <a:ext cx="32019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500063"/>
            <a:ext cx="8143875" cy="1000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Первый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Немейский лев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1714500"/>
            <a:ext cx="4000500" cy="4500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Этот лев был чудовищной величины. Он жил около города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Немеи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опустошал все окрестности.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Геракл выследил его и ударил палицей.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Лев упал на землю, оглушенный страшным ударом; Геракл бросился на льва, обхватил его своими могучими руками и задушил.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Убитого им льва Геракл принес в Микены.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714500"/>
            <a:ext cx="4000500" cy="4500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7" name="Picture 2" descr="C:\Documents and Settings\Ирина Алексеевна\Мои документы\Мои рисунки\Геракл подвиги\Геракл и лев jpg.jpg"/>
          <p:cNvPicPr>
            <a:picLocks noChangeAspect="1" noChangeArrowheads="1"/>
          </p:cNvPicPr>
          <p:nvPr/>
        </p:nvPicPr>
        <p:blipFill>
          <a:blip r:embed="rId2" cstate="print"/>
          <a:srcRect t="1666" r="624"/>
          <a:stretch>
            <a:fillRect/>
          </a:stretch>
        </p:blipFill>
        <p:spPr bwMode="auto">
          <a:xfrm>
            <a:off x="4714875" y="1857375"/>
            <a:ext cx="38576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3" y="500063"/>
            <a:ext cx="8143875" cy="1000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Второй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Лернейская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гидра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500188"/>
            <a:ext cx="3929062" cy="4786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Жила гидра в болоте около города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Лерны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она  уничтожала целые стада и опустошала все окрестности.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Борьба с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девятиголовой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гидрой была опасна потому, что одна из голов ее была бессмертна.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Отправился в путь к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Лерне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Геракл с сыном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Ификла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Иолаем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500188"/>
            <a:ext cx="4000500" cy="4786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1" name="Picture 2" descr="C:\Documents and Settings\Ирина Алексеевна\Мои документы\Мои рисунки\гидр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500188"/>
            <a:ext cx="34591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C:\Documents and Settings\Ирина Алексеевна\Мои документы\Мои рисунки\Геракл подвиги\Геракл Лернейская гидра 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3857625"/>
            <a:ext cx="218281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57188" y="1928813"/>
            <a:ext cx="8229600" cy="45259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571500"/>
            <a:ext cx="828675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Второй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Лернейская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гидра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1928813"/>
            <a:ext cx="3857625" cy="4643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Геракл начал срубать головы гидре, но у неё вырастали новые. 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Иолай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зажёг часть ближней рощи и горящими стволами деревьев прижигал гидре шеи, с которых Геракл сбивал своей палицей головы.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Новые головы перестали вырастать у гидры.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Наконец и бессмертная голова слетела у гидры. Чудовищная гидра была побеждена и рухнула мертвой на землю.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Затем рассёк великий герой тело гидры и погрузил в ее ядовитую желчь свои стрелы, чтобы они стали отравленными.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0563" y="1928813"/>
            <a:ext cx="4143375" cy="4643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5" name="Picture 2" descr="C:\Documents and Settings\Ирина Алексеевна\Мои документы\Мои рисунки\Геракл и гидра 2pg.jpg"/>
          <p:cNvPicPr>
            <a:picLocks noChangeAspect="1" noChangeArrowheads="1"/>
          </p:cNvPicPr>
          <p:nvPr/>
        </p:nvPicPr>
        <p:blipFill>
          <a:blip r:embed="rId2" cstate="print"/>
          <a:srcRect l="1736"/>
          <a:stretch>
            <a:fillRect/>
          </a:stretch>
        </p:blipFill>
        <p:spPr bwMode="auto">
          <a:xfrm>
            <a:off x="4572000" y="2143125"/>
            <a:ext cx="4043363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38"/>
            <a:ext cx="7772400" cy="1071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75" y="1071563"/>
            <a:ext cx="7715250" cy="1428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Мифы Древней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Греции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2571750"/>
            <a:ext cx="8072438" cy="3786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8" name="Picture 11" descr="C:\Documents and Settings\Ирина Алексеевна\Мои документы\Мои рисунки\Акрополь стилизов. 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571750"/>
            <a:ext cx="36385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C:\Documents and Settings\Ирина Алексеевна\Мои документы\Мои рисунки\Геракл врад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2786063"/>
            <a:ext cx="3614738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3" y="571500"/>
            <a:ext cx="8215312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Третий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Стимфалийские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птицы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1785938"/>
            <a:ext cx="4071938" cy="4714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00563" y="1785938"/>
            <a:ext cx="4214812" cy="4714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Стимфалийские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птицы жили в окрестностях города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Стимфала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 Они  нападали  на животных и на людей и разрывали их своими медными когтями и клювами.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Перья этих птиц были из твердой бронзы, и птицы, взлетев, могли ронять их, подобно стрелам, на того, кто вздумал бы напасть на них.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На помощь герою пришла воительница Афина-Паллада.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Она дала Гераклу два медных тимпана, их выковал бог Гефест, и велела Гераклу встать на высоком холме у того леса, где гнездились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стимфалийские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птицы, и ударить в тимпаны; когда же птицы взлетят - перестрелять их из лука.</a:t>
            </a:r>
          </a:p>
        </p:txBody>
      </p:sp>
      <p:pic>
        <p:nvPicPr>
          <p:cNvPr id="8199" name="Picture 2" descr="C:\Documents and Settings\Ирина Алексеевна\Мои документы\Мои рисунки\стимф. птицы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2714625"/>
            <a:ext cx="2414587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4" descr="C:\Documents and Settings\Ирина Алексеевна\Мои документы\Мои рисунки\Афина клипар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857375"/>
            <a:ext cx="1495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5" y="500063"/>
            <a:ext cx="8215313" cy="1214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Третий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Стимфалийские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птицы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1785938"/>
            <a:ext cx="4000500" cy="4500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Взойдя на холм, герой ударил в тимпаны, и поднялся такой оглушительный звон, что птицы громадной стаей взлетели над лесом.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Они дождем сыпали свои острые, как стрелы, перья на землю, но не попадали перья Геракла.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Схватил свой лук герой и стал разить птиц смертоносными стрелами.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страхе взвились за облака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стимфалийские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птицы и скрылись из глаз Геракла.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9125" y="1785938"/>
            <a:ext cx="4214813" cy="4500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3" name="Picture 2" descr="C:\Documents and Settings\Ирина Алексеевна\Мои документы\Мои рисунки\геракл стимфал. птицы 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8875"/>
            <a:ext cx="40386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3" y="500063"/>
            <a:ext cx="8215312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Четвёртый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Керинейская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лань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1714500"/>
            <a:ext cx="3857625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Эврисфей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знал, что в Аркадии живет чудесная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керинейская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лань, посланная богиней Артемидой в наказание людям.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Лань эта опустошала поля.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Эврисфей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послал Геракла поймать ее и велел ему живой доставить лань в Микены.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Эта лань была необычайно красива, рога у нее были золотые, а ноги медные.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Целый год преследовал Геракл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керинейскую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лань.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714500"/>
            <a:ext cx="4071937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7" name="Picture 2" descr="C:\Documents and Settings\Ирина Алексеевна\Мои документы\Мои рисунки\Геракл подвиги\Артемида jpg.jpg"/>
          <p:cNvPicPr>
            <a:picLocks noChangeAspect="1" noChangeArrowheads="1"/>
          </p:cNvPicPr>
          <p:nvPr/>
        </p:nvPicPr>
        <p:blipFill>
          <a:blip r:embed="rId2" cstate="print"/>
          <a:srcRect r="1125" b="2139"/>
          <a:stretch>
            <a:fillRect/>
          </a:stretch>
        </p:blipFill>
        <p:spPr bwMode="auto">
          <a:xfrm>
            <a:off x="5072063" y="1785938"/>
            <a:ext cx="29289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3" y="500063"/>
            <a:ext cx="8215312" cy="9858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Четвёртый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Керинейская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лань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714500"/>
            <a:ext cx="4214812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Гераклу удалось только в Аркадии настигнуть лань. Даже после столь долгой погони не потеряла она сил.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Отчаявшись поймать лань, Геракл прибег к своим не знающим промаха стрелам.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Он ранил златорогую лань стрелой в ногу, и только тогда удалось ему поймать ее.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Артемида простила Гераклу его вину.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Великий герой принес живой в Микены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керинейскую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лань и отдал ее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Эврисфею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875" y="1714500"/>
            <a:ext cx="3929063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71" name="Picture 2" descr="C:\Documents and Settings\Ирина Алексеевна\Мои документы\Мои рисунки\Геракл подвиги\Геракл керинейская лань jpg.jpg"/>
          <p:cNvPicPr>
            <a:picLocks noChangeAspect="1" noChangeArrowheads="1"/>
          </p:cNvPicPr>
          <p:nvPr/>
        </p:nvPicPr>
        <p:blipFill>
          <a:blip r:embed="rId2" cstate="print"/>
          <a:srcRect l="3539" r="4480"/>
          <a:stretch>
            <a:fillRect/>
          </a:stretch>
        </p:blipFill>
        <p:spPr bwMode="auto">
          <a:xfrm>
            <a:off x="4786313" y="1785938"/>
            <a:ext cx="3714750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500063"/>
            <a:ext cx="8286750" cy="1214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Пятый подвиг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Эриманфский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кабан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785938"/>
            <a:ext cx="4143375" cy="4500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Кабан, обладавший чудовищной силой, жил на горе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Эриманфе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опустошал окрестности города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Псофиса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Долго преследовал кабана Геракл, и, наконец, загнал его в глубокий снег на вершине горы.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Кабан увяз в снегу, а Геракл, бросившись на него, связал его и отнес живым в Микены.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Когда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Эврисфей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увидал чудовищного кабана, то от страха спрятался в большой бронзовый сосуд.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785938"/>
            <a:ext cx="4071937" cy="4500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5" name="Picture 2" descr="C:\Documents and Settings\Ирина Алексеевна\Мои документы\Мои рисунки\Геракл и эриманский вепрь 2.jpg"/>
          <p:cNvPicPr>
            <a:picLocks noChangeAspect="1" noChangeArrowheads="1"/>
          </p:cNvPicPr>
          <p:nvPr/>
        </p:nvPicPr>
        <p:blipFill>
          <a:blip r:embed="rId2" cstate="print"/>
          <a:srcRect l="1759" t="3183" r="565" b="16087"/>
          <a:stretch>
            <a:fillRect/>
          </a:stretch>
        </p:blipFill>
        <p:spPr bwMode="auto">
          <a:xfrm>
            <a:off x="4714875" y="2643188"/>
            <a:ext cx="3967163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3" y="500063"/>
            <a:ext cx="8215312" cy="1214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Шестой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Скотный двор царя Авгия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1928813"/>
            <a:ext cx="4286250" cy="4357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Бог солнца дал своему сыну неисчислимые богатства. Особенно многочисленны были стада Авгия.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Геракл предложил Авгию очистить в один день весь его громадный скотный двор, если он согласится отдать ему десятую часть своих стад.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Авгий согласился.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5" y="1928813"/>
            <a:ext cx="4071938" cy="4357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9" name="Picture 2" descr="C:\Documents and Settings\Ирина Алексеевна\Мои документы\Мои рисунки\мифы Др. Греции\авгиевыконюшни 2.bmp"/>
          <p:cNvPicPr>
            <a:picLocks noChangeAspect="1" noChangeArrowheads="1"/>
          </p:cNvPicPr>
          <p:nvPr/>
        </p:nvPicPr>
        <p:blipFill>
          <a:blip r:embed="rId2" cstate="print"/>
          <a:srcRect l="1768"/>
          <a:stretch>
            <a:fillRect/>
          </a:stretch>
        </p:blipFill>
        <p:spPr bwMode="auto">
          <a:xfrm>
            <a:off x="4786313" y="2357438"/>
            <a:ext cx="3967162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3" y="500063"/>
            <a:ext cx="8215312" cy="1214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Шестой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Скотный двор царя Авгия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928813"/>
            <a:ext cx="4214812" cy="4357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Геракл  сломал с двух противоположных сторон стену, окружавшую скотный двор, и отвел в него воду двух рек,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Алфея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Пенея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Вода этих рек в один день унесла весь навоз со скотного двора, а Геракл опять сложил стены.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Выражение </a:t>
            </a:r>
            <a:r>
              <a:rPr lang="ru-RU" b="1" dirty="0">
                <a:solidFill>
                  <a:srgbClr val="FF0000"/>
                </a:solidFill>
              </a:rPr>
              <a:t>«авгиевы конюшни»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означает запущенное, неубранное место.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875" y="1928813"/>
            <a:ext cx="4000500" cy="4357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3" name="Picture 2" descr="C:\Documents and Settings\Ирина Алексеевна\Мои документы\Мои рисунки\мифы Др. Греции\авгиевы конюшни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000250"/>
            <a:ext cx="2378075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олилиния 3"/>
          <p:cNvSpPr/>
          <p:nvPr/>
        </p:nvSpPr>
        <p:spPr>
          <a:xfrm>
            <a:off x="4054475" y="989013"/>
            <a:ext cx="350838" cy="128587"/>
          </a:xfrm>
          <a:custGeom>
            <a:avLst/>
            <a:gdLst>
              <a:gd name="connsiteX0" fmla="*/ 350981 w 350981"/>
              <a:gd name="connsiteY0" fmla="*/ 0 h 129309"/>
              <a:gd name="connsiteX1" fmla="*/ 0 w 350981"/>
              <a:gd name="connsiteY1" fmla="*/ 129309 h 129309"/>
              <a:gd name="connsiteX2" fmla="*/ 350981 w 350981"/>
              <a:gd name="connsiteY2" fmla="*/ 0 h 12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981" h="129309">
                <a:moveTo>
                  <a:pt x="350981" y="0"/>
                </a:moveTo>
                <a:lnTo>
                  <a:pt x="0" y="129309"/>
                </a:lnTo>
                <a:lnTo>
                  <a:pt x="35098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500063"/>
            <a:ext cx="8215312" cy="1214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Седьмой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Критский бык 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1928813"/>
            <a:ext cx="4000500" cy="4643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Этого быка царю Крита Миносу послал Посейдон, чтобы тот принёсти быка ему в жертву.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Но Минос оставил его в своем стаде, а в жертву Посейдону принес одного из своих быков.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Посейдон разгневался и наслал на быка бешенство.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 всему острову носился бык и уничтожал все на своем пути.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Великий  Геракл поймал быка и укротил. Он сел на широкую спину быка и переплыл на нём через море с Крита на Пелопоннес.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9125" y="1928813"/>
            <a:ext cx="4286250" cy="4643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8" name="Picture 3" descr="C:\Documents and Settings\Ирина Алексеевна\Мои документы\Мои рисунки\Геракл подвиги\Геракл и критский бык .jpg"/>
          <p:cNvPicPr>
            <a:picLocks noChangeAspect="1" noChangeArrowheads="1"/>
          </p:cNvPicPr>
          <p:nvPr/>
        </p:nvPicPr>
        <p:blipFill>
          <a:blip r:embed="rId2" cstate="print"/>
          <a:srcRect r="2518" b="13268"/>
          <a:stretch>
            <a:fillRect/>
          </a:stretch>
        </p:blipFill>
        <p:spPr bwMode="auto">
          <a:xfrm>
            <a:off x="4500563" y="2143125"/>
            <a:ext cx="40386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500063"/>
            <a:ext cx="8286750" cy="1214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Восьмой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Кони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Диомеда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1928813"/>
            <a:ext cx="4143375" cy="4643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 царя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Диомеда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были дивной красоты и силы кони.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Они были прикованы железными цепями в стойлах, так как никакие путы не могли удержать их.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Герой завладел конями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Диомеда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увел их на свой корабль.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Затем он вступил в бой с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Диомедом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Побежден был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Диомед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пал в битве.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Коней же Геракл привел к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Эврисфею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а тот велел выпустить их на волю.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928813"/>
            <a:ext cx="4071938" cy="4643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7" name="Picture 2" descr="C:\Documents and Settings\Ирина Алексеевна\Мои документы\Мои рисунки\Геракл подвиги\Геракл кони Диомеда .jpg"/>
          <p:cNvPicPr>
            <a:picLocks noChangeAspect="1" noChangeArrowheads="1"/>
          </p:cNvPicPr>
          <p:nvPr/>
        </p:nvPicPr>
        <p:blipFill>
          <a:blip r:embed="rId2" cstate="print"/>
          <a:srcRect r="2094" b="30054"/>
          <a:stretch>
            <a:fillRect/>
          </a:stretch>
        </p:blipFill>
        <p:spPr bwMode="auto">
          <a:xfrm>
            <a:off x="4643438" y="2143125"/>
            <a:ext cx="3990975" cy="3998913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500063"/>
            <a:ext cx="8501062" cy="1214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Девятый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Пояс Ипполиты</a:t>
            </a:r>
            <a:r>
              <a:rPr lang="ru-RU" sz="36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1785938"/>
            <a:ext cx="4572000" cy="4500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Этот пояс подарил Ипполите бог войны Арес, и она носила его как знак своей власти над всеми амазонками.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Дочь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Эврисфея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Адмета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хотела непременно иметь этот пояс.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Ипполита уже была уже готова добровольно отдать герою пояс, но великая Гера, желая погубить ненавистного ей Геракла, приняла вид амазонки, вмешалась в толпу и стала убеждать воительниц напасть на войско Геракла.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7750" y="1785938"/>
            <a:ext cx="4000500" cy="4500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5" name="Picture 5" descr="C:\Documents and Settings\Ирина Алексеевна\Мои документы\Мои рисунки\амазонки красивые3.jpg"/>
          <p:cNvPicPr>
            <a:picLocks noChangeAspect="1" noChangeArrowheads="1"/>
          </p:cNvPicPr>
          <p:nvPr/>
        </p:nvPicPr>
        <p:blipFill>
          <a:blip r:embed="rId2" cstate="print"/>
          <a:srcRect l="3539"/>
          <a:stretch>
            <a:fillRect/>
          </a:stretch>
        </p:blipFill>
        <p:spPr bwMode="auto">
          <a:xfrm>
            <a:off x="4929188" y="2000250"/>
            <a:ext cx="38957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536" y="188640"/>
            <a:ext cx="8352928" cy="63094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3300"/>
                </a:solidFill>
              </a:rPr>
              <a:t>Словарь понятий</a:t>
            </a:r>
          </a:p>
          <a:p>
            <a:pPr algn="l"/>
            <a:r>
              <a:rPr lang="ru-RU" sz="2000" b="1" dirty="0">
                <a:latin typeface="Times New Roman" pitchFamily="18" charset="0"/>
              </a:rPr>
              <a:t>Миф</a:t>
            </a:r>
            <a:r>
              <a:rPr lang="ru-RU" sz="2000" dirty="0">
                <a:latin typeface="Times New Roman" pitchFamily="18" charset="0"/>
              </a:rPr>
              <a:t> – произведение, созданное фантазией народа, в котором передаются представления древних народов о происхождении мира, о явлениях природы, о богах и легендарных героях.</a:t>
            </a:r>
          </a:p>
          <a:p>
            <a:pPr algn="l"/>
            <a:r>
              <a:rPr lang="ru-RU" sz="2000" b="1" dirty="0">
                <a:latin typeface="Times New Roman" pitchFamily="18" charset="0"/>
              </a:rPr>
              <a:t>Мифология</a:t>
            </a:r>
            <a:r>
              <a:rPr lang="ru-RU" sz="2000" dirty="0">
                <a:latin typeface="Times New Roman" pitchFamily="18" charset="0"/>
              </a:rPr>
              <a:t> – совокупность мифов и мифических представлений.</a:t>
            </a:r>
          </a:p>
          <a:p>
            <a:pPr algn="l"/>
            <a:r>
              <a:rPr lang="ru-RU" sz="2000" b="1" dirty="0">
                <a:latin typeface="Times New Roman" pitchFamily="18" charset="0"/>
              </a:rPr>
              <a:t>Сказка</a:t>
            </a:r>
            <a:r>
              <a:rPr lang="ru-RU" sz="2000" dirty="0">
                <a:latin typeface="Times New Roman" pitchFamily="18" charset="0"/>
              </a:rPr>
              <a:t> – произведение устного народного творчества преимущественно волшебного или бытового характера с установкой на вымысел.</a:t>
            </a:r>
          </a:p>
          <a:p>
            <a:pPr algn="l"/>
            <a:r>
              <a:rPr lang="ru-RU" sz="2000" b="1" dirty="0">
                <a:latin typeface="Times New Roman" pitchFamily="18" charset="0"/>
              </a:rPr>
              <a:t>Легенда </a:t>
            </a:r>
            <a:r>
              <a:rPr lang="ru-RU" sz="2000" dirty="0">
                <a:latin typeface="Times New Roman" pitchFamily="18" charset="0"/>
              </a:rPr>
              <a:t>– произведение, созданное на основе устного предания, в котором рассказ о реальных людях и подлинных событиях сочетается с элементами фантастики. Легенда – действительность, приукрашенная фантазией.</a:t>
            </a:r>
          </a:p>
          <a:p>
            <a:pPr algn="l"/>
            <a:r>
              <a:rPr lang="ru-RU" sz="2000" b="1" dirty="0" err="1">
                <a:latin typeface="Times New Roman" pitchFamily="18" charset="0"/>
              </a:rPr>
              <a:t>Аэд</a:t>
            </a: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 - певец, сочинявший и исполнявший эпические песни под аккомпанемент струнного инструмента.</a:t>
            </a:r>
          </a:p>
          <a:p>
            <a:pPr algn="l"/>
            <a:r>
              <a:rPr lang="ru-RU" sz="2000" b="1" dirty="0">
                <a:latin typeface="Times New Roman" pitchFamily="18" charset="0"/>
              </a:rPr>
              <a:t>Кифара</a:t>
            </a:r>
            <a:r>
              <a:rPr lang="ru-RU" sz="2000" dirty="0">
                <a:latin typeface="Times New Roman" pitchFamily="18" charset="0"/>
              </a:rPr>
              <a:t> – древнегреческий струнный  щипковый инструмент.</a:t>
            </a:r>
          </a:p>
          <a:p>
            <a:pPr algn="l"/>
            <a:r>
              <a:rPr lang="ru-RU" sz="2000" b="1" dirty="0">
                <a:latin typeface="Times New Roman" pitchFamily="18" charset="0"/>
              </a:rPr>
              <a:t>Рапсод</a:t>
            </a:r>
            <a:r>
              <a:rPr lang="ru-RU" sz="2000" dirty="0">
                <a:latin typeface="Times New Roman" pitchFamily="18" charset="0"/>
              </a:rPr>
              <a:t> – древнегреческий декламатор, речитативом, без музыкального сопровождения исполнявший на праздниках, пирах и состязаниях эпические поэмы.</a:t>
            </a:r>
          </a:p>
          <a:p>
            <a:pPr algn="l"/>
            <a:r>
              <a:rPr lang="ru-RU" sz="2000" b="1" dirty="0">
                <a:latin typeface="Times New Roman" pitchFamily="18" charset="0"/>
              </a:rPr>
              <a:t>Боги</a:t>
            </a:r>
            <a:r>
              <a:rPr lang="ru-RU" sz="2000" dirty="0">
                <a:latin typeface="Times New Roman" pitchFamily="18" charset="0"/>
              </a:rPr>
              <a:t> могущественны и бессмертны, действуют по своей воле.</a:t>
            </a:r>
          </a:p>
          <a:p>
            <a:pPr algn="l"/>
            <a:r>
              <a:rPr lang="ru-RU" sz="2000" b="1" dirty="0">
                <a:latin typeface="Times New Roman" pitchFamily="18" charset="0"/>
              </a:rPr>
              <a:t>Люди</a:t>
            </a:r>
            <a:r>
              <a:rPr lang="ru-RU" sz="2000" dirty="0">
                <a:latin typeface="Times New Roman" pitchFamily="18" charset="0"/>
              </a:rPr>
              <a:t> смертны, зависят от богов.</a:t>
            </a:r>
          </a:p>
          <a:p>
            <a:pPr algn="l"/>
            <a:r>
              <a:rPr lang="ru-RU" sz="2000" b="1" dirty="0">
                <a:latin typeface="Times New Roman" pitchFamily="18" charset="0"/>
              </a:rPr>
              <a:t>Герои</a:t>
            </a:r>
            <a:r>
              <a:rPr lang="ru-RU" sz="2000" dirty="0">
                <a:latin typeface="Times New Roman" pitchFamily="18" charset="0"/>
              </a:rPr>
              <a:t> рождаются от союза богов и людей. Герои смертны, но могущественны. Часто исполняют волю богов.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3" y="500063"/>
            <a:ext cx="8215312" cy="12001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Девятый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Пояс Ипполиты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928813"/>
            <a:ext cx="4143375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Напали амазонки на Геракла и его спутников, завязался бой, и многие воины были убиты.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Но Геракл отразил нападение амазонок. 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Побеждены были грозные воительницы, их войско обратилось в бегство, многие из них пали от рук преследовавших их героев.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Заключили мир амазонки с Гераклом.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928813"/>
            <a:ext cx="4071937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9" name="Picture 6" descr="C:\Documents and Settings\Ирина Алексеевна\Мои документы\Мои рисунки\амазонки и геракл jpg.jpg"/>
          <p:cNvPicPr>
            <a:picLocks noChangeAspect="1" noChangeArrowheads="1"/>
          </p:cNvPicPr>
          <p:nvPr/>
        </p:nvPicPr>
        <p:blipFill>
          <a:blip r:embed="rId2" cstate="print"/>
          <a:srcRect r="2713" b="5057"/>
          <a:stretch>
            <a:fillRect/>
          </a:stretch>
        </p:blipFill>
        <p:spPr bwMode="auto">
          <a:xfrm>
            <a:off x="4714875" y="2571750"/>
            <a:ext cx="3929063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500063"/>
            <a:ext cx="8286750" cy="1214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Десятый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Коровы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Гериона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785938"/>
            <a:ext cx="4429125" cy="4714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Герион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был чудовищным великаном: он имел три туловища, три головы, шесть рук и шесть ног. Тремя щитами прикрывался он во время боя, три громадных копья бросал он сразу в противника.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Гераклу помогла великая воительница Афина-Паллада.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Грозно взмахнул Геракл своей всесокрушающей палицей, как молнией, поразил ею герой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Гериона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и бездыханным трупом упал на землю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трехтелый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великан.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 большим трудом Геракл пригнал коров к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Эврисфею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Микены.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0" y="1785938"/>
            <a:ext cx="3857625" cy="4714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3" name="Picture 2" descr="C:\Documents and Settings\Ирина Алексеевна\Мои документы\Мои рисунки\Геракл подвиги\Геракл и Герион .jpg"/>
          <p:cNvPicPr>
            <a:picLocks noChangeAspect="1" noChangeArrowheads="1"/>
          </p:cNvPicPr>
          <p:nvPr/>
        </p:nvPicPr>
        <p:blipFill>
          <a:blip r:embed="rId2" cstate="print"/>
          <a:srcRect l="3906" r="6248" b="6276"/>
          <a:stretch>
            <a:fillRect/>
          </a:stretch>
        </p:blipFill>
        <p:spPr bwMode="auto">
          <a:xfrm>
            <a:off x="4929188" y="1928813"/>
            <a:ext cx="361315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3" y="500063"/>
            <a:ext cx="8286750" cy="1214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Одиннадцатый подвиг 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Цербер (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Кербер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ru-RU" sz="36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1785938"/>
            <a:ext cx="4500563" cy="4786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Геракл должен был спуститься в мрачное царство Аида и привести к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Эврисфею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стража подземного царства, ужасного адского пса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Кербера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Три головы было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Кербера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на шее у него извивались змеи.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Много ужасов видел на пути Геракл; наконец, он предстал пред троном Аида.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 восторгом смотрели властитель царства умерших и жена его Персефона на великого сына громовержца Зевса, спустившегося в царство мрака и печалей.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9188" y="1785938"/>
            <a:ext cx="3786187" cy="4786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7" name="Picture 2" descr="C:\Documents and Settings\Ирина Алексеевна\Мои документы\Мои рисунки\аид и персефон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4286250"/>
            <a:ext cx="1725613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C:\Documents and Settings\Ирина Алексеевна\Мои документы\Мои рисунки\мифы Др. Греции\кербер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857375"/>
            <a:ext cx="23653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3" y="500063"/>
            <a:ext cx="8215312" cy="1214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Одиннадцатый подвиг 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Цербер (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Кербер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1928813"/>
            <a:ext cx="4429125" cy="4357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Аид сказал  герою,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что исполнит его просьбу; но он должен без оружия укротить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Кербера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Геракл обхватил своими руками, крепкими, как сталь, шею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Кербера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Грозно завыл пес Аида; все подземное царство наполнилось его воем.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Геракл укротил его и повел из царства мрака в Микены.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ужас пришел трусливый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Эврисфей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при одном взгляде на страшного пса.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Геракл вернул Аиду его страшного стража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Кербера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3" y="1928813"/>
            <a:ext cx="3857625" cy="4357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11" name="Picture 2" descr="C:\Documents and Settings\Ирина Алексеевна\Мои документы\Мои рисунки\мифы Др. Греции\Геракл и Цербер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00" y="2339975"/>
            <a:ext cx="3657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500063"/>
            <a:ext cx="8215312" cy="1214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Двенадцатый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Яблоки Гесперид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1928813"/>
            <a:ext cx="4357688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Геракл  должен был отправиться к великому титану Атласу, который держит на плечах небесный свод, и достать из его садов, за которыми смотрели дочери Атласа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геспериды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три золотых яблока.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Атлас предложил герою встать на его место, пока тот ходит за яблоками.</a:t>
            </a:r>
            <a:r>
              <a:rPr lang="ru-RU" sz="20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3" y="1928813"/>
            <a:ext cx="4000500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5" name="Picture 2" descr="C:\Documents and Settings\Ирина Алексеевна\Мои документы\Мои рисунки\Атлас jpg.jpg"/>
          <p:cNvPicPr>
            <a:picLocks noChangeAspect="1" noChangeArrowheads="1"/>
          </p:cNvPicPr>
          <p:nvPr/>
        </p:nvPicPr>
        <p:blipFill>
          <a:blip r:embed="rId2" cstate="print"/>
          <a:srcRect t="1578" r="1608"/>
          <a:stretch>
            <a:fillRect/>
          </a:stretch>
        </p:blipFill>
        <p:spPr bwMode="auto">
          <a:xfrm>
            <a:off x="4857750" y="2000250"/>
            <a:ext cx="3786188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3" y="571500"/>
            <a:ext cx="8215312" cy="11287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Двенадцатый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Яблоки Гесперид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928813"/>
            <a:ext cx="4143375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Геракл согласился. Он встал на место Атласа.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Невероятная тяжесть опустилась на плечи сына Зевса. Он напряг все свои силы и удержал небесный свод.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Он согнулся под тяжестью неба, его мускулы вздулись, как горы, но нечеловеческие силы и помощь богини Афины дали ему возможность держать небесный свод до тех пор, пока не вернулся Атлас с тремя золотыми яблоками.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875" y="1928813"/>
            <a:ext cx="4071938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59" name="Picture 3" descr="C:\Documents and Settings\Ирина Алексеевна\Мои документы\Мои рисунки\геракл 12 подвигjpg.jpg"/>
          <p:cNvPicPr>
            <a:picLocks noChangeAspect="1" noChangeArrowheads="1"/>
          </p:cNvPicPr>
          <p:nvPr/>
        </p:nvPicPr>
        <p:blipFill>
          <a:blip r:embed="rId2" cstate="print"/>
          <a:srcRect t="4871" r="5913" b="7468"/>
          <a:stretch>
            <a:fillRect/>
          </a:stretch>
        </p:blipFill>
        <p:spPr bwMode="auto">
          <a:xfrm>
            <a:off x="4714875" y="2000250"/>
            <a:ext cx="21478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C:\Documents and Settings\Ирина Алексеевна\Мои документы\Мои рисунки\геракл и золотые ябло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4286250"/>
            <a:ext cx="20002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3" y="500063"/>
            <a:ext cx="8286750" cy="12001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Подвиги Геракла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928813"/>
            <a:ext cx="4143375" cy="4357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После своего двенадцатого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подвига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Геракл освободился от службы 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Эврисфея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§"/>
              <a:defRPr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  Теперь он мог вернуться в  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семивратные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Фивы.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 Но недолго оставался там сын Зевса. Ждали его новые подвиги.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6313" y="1928813"/>
            <a:ext cx="3857625" cy="4357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3" name="Picture 4" descr="C:\Documents and Settings\Ирина Алексеевна\Мои документы\Мои рисунки\Геракл подвиги\Геракл 5jpg.jpg"/>
          <p:cNvPicPr>
            <a:picLocks noChangeAspect="1" noChangeArrowheads="1"/>
          </p:cNvPicPr>
          <p:nvPr/>
        </p:nvPicPr>
        <p:blipFill>
          <a:blip r:embed="rId2" cstate="print"/>
          <a:srcRect r="2455" b="7924"/>
          <a:stretch>
            <a:fillRect/>
          </a:stretch>
        </p:blipFill>
        <p:spPr bwMode="auto">
          <a:xfrm>
            <a:off x="4929188" y="2000250"/>
            <a:ext cx="321468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1928813"/>
            <a:ext cx="8358188" cy="457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Мифология Греции. Иллюстрированная энциклопедия. http://www.foxdesign.ru/legend/greece.html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Мифологический портал «Мифы и легенды» http://mithology.ru/Greece.html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ВИКИПЕДИЯ.</a:t>
            </a:r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http://ru.wikipedia.org/</a:t>
            </a:r>
          </a:p>
          <a:p>
            <a:pPr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357188"/>
            <a:ext cx="8143875" cy="1071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Источники информации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iml" descr="Олим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64389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79512" y="4437063"/>
            <a:ext cx="8856984" cy="23083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400" b="1" u="sng" dirty="0">
                <a:latin typeface="Times New Roman" pitchFamily="18" charset="0"/>
              </a:rPr>
              <a:t>Олимп </a:t>
            </a:r>
            <a:r>
              <a:rPr lang="ru-RU" sz="2400" dirty="0">
                <a:latin typeface="Times New Roman" pitchFamily="18" charset="0"/>
              </a:rPr>
              <a:t> - гора в Фессалии, на которой обитают боги. На Олимпе находятся дворцы Зевса и других богов, построенные и украшенные Гефестом. Ворота Олимпа открывают и закрывают </a:t>
            </a:r>
            <a:r>
              <a:rPr lang="ru-RU" sz="2400" dirty="0" err="1">
                <a:latin typeface="Times New Roman" pitchFamily="18" charset="0"/>
              </a:rPr>
              <a:t>оры</a:t>
            </a:r>
            <a:r>
              <a:rPr lang="ru-RU" sz="2400" dirty="0">
                <a:latin typeface="Times New Roman" pitchFamily="18" charset="0"/>
              </a:rPr>
              <a:t>, когда они выезжают на золотых колесницах. Олимп мыслится символом верховной власти нового поколения богов-олимпийцев, победивших титанов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9750" y="908051"/>
            <a:ext cx="8172450" cy="44627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Боги Древней Греции</a:t>
            </a:r>
          </a:p>
          <a:p>
            <a:r>
              <a:rPr lang="ru-RU" sz="2800" b="1" dirty="0">
                <a:latin typeface="Times New Roman" pitchFamily="18" charset="0"/>
              </a:rPr>
              <a:t>Олимпийцы</a:t>
            </a:r>
            <a:r>
              <a:rPr lang="ru-RU" sz="2800" dirty="0">
                <a:latin typeface="Times New Roman" pitchFamily="18" charset="0"/>
              </a:rPr>
              <a:t> — верховные боги младшего поколения греческих богов во главе с Зевсом, обитавшие на вершине горы Олимп. В греческой мифологии олимпийцы почитались как верховные божества. Традиционно насчитывают двенадцать главных богов-олимпийцев: Зевс, Гера, Посейдон, Деметра, Аполлон, Артемида, Арес, Афродита, Гермес, Афина, Гефест и </a:t>
            </a:r>
            <a:r>
              <a:rPr lang="ru-RU" sz="2800" dirty="0" err="1">
                <a:latin typeface="Times New Roman" pitchFamily="18" charset="0"/>
              </a:rPr>
              <a:t>Гестия</a:t>
            </a:r>
            <a:r>
              <a:rPr lang="ru-RU" sz="2800" dirty="0"/>
              <a:t>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WordArt 11" descr="Narrow vertical"/>
          <p:cNvSpPr>
            <a:spLocks noChangeArrowheads="1" noChangeShapeType="1" noTextEdit="1"/>
          </p:cNvSpPr>
          <p:nvPr/>
        </p:nvSpPr>
        <p:spPr bwMode="auto">
          <a:xfrm>
            <a:off x="1500188" y="0"/>
            <a:ext cx="6072187" cy="8572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КАК ВСЁ НАЧИНАЛОСЬ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00438" y="1214438"/>
            <a:ext cx="3143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tx2"/>
                </a:solidFill>
              </a:rPr>
              <a:t>ХАОС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28938" y="2286000"/>
            <a:ext cx="3143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9A46"/>
                </a:solidFill>
              </a:rPr>
              <a:t>время  (хронос)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2500313"/>
            <a:ext cx="2143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</a:rPr>
              <a:t>огонь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86125" y="4643438"/>
            <a:ext cx="2428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B0F0"/>
                </a:solidFill>
              </a:rPr>
              <a:t>воздух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43688" y="2527300"/>
            <a:ext cx="3143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вода</a:t>
            </a: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286248" y="2000240"/>
            <a:ext cx="428628" cy="500066"/>
          </a:xfrm>
          <a:prstGeom prst="downArrow">
            <a:avLst/>
          </a:prstGeom>
          <a:gradFill rotWithShape="0">
            <a:gsLst>
              <a:gs pos="0">
                <a:srgbClr val="CBCBCB"/>
              </a:gs>
              <a:gs pos="13000">
                <a:srgbClr val="5F5F5F">
                  <a:alpha val="94280"/>
                </a:srgbClr>
              </a:gs>
              <a:gs pos="21001">
                <a:srgbClr val="5F5F5F">
                  <a:alpha val="90760"/>
                </a:srgbClr>
              </a:gs>
              <a:gs pos="63000">
                <a:srgbClr val="FFFFFF">
                  <a:alpha val="72280"/>
                </a:srgbClr>
              </a:gs>
              <a:gs pos="67000">
                <a:srgbClr val="B2B2B2">
                  <a:alpha val="70520"/>
                </a:srgbClr>
              </a:gs>
              <a:gs pos="69000">
                <a:srgbClr val="292929">
                  <a:alpha val="69640"/>
                </a:srgbClr>
              </a:gs>
              <a:gs pos="82001">
                <a:srgbClr val="777777">
                  <a:alpha val="63919"/>
                </a:srgbClr>
              </a:gs>
              <a:gs pos="100000">
                <a:srgbClr val="EAEAEA">
                  <a:alpha val="56000"/>
                </a:srgb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4286248" y="3857628"/>
            <a:ext cx="428628" cy="785818"/>
          </a:xfrm>
          <a:prstGeom prst="downArrow">
            <a:avLst/>
          </a:prstGeom>
          <a:gradFill rotWithShape="0">
            <a:gsLst>
              <a:gs pos="0">
                <a:srgbClr val="CBCBCB"/>
              </a:gs>
              <a:gs pos="13000">
                <a:srgbClr val="5F5F5F">
                  <a:alpha val="94280"/>
                </a:srgbClr>
              </a:gs>
              <a:gs pos="21001">
                <a:srgbClr val="5F5F5F">
                  <a:alpha val="90760"/>
                </a:srgbClr>
              </a:gs>
              <a:gs pos="63000">
                <a:srgbClr val="FFFFFF">
                  <a:alpha val="72280"/>
                </a:srgbClr>
              </a:gs>
              <a:gs pos="67000">
                <a:srgbClr val="B2B2B2">
                  <a:alpha val="70520"/>
                </a:srgbClr>
              </a:gs>
              <a:gs pos="69000">
                <a:srgbClr val="292929">
                  <a:alpha val="69640"/>
                </a:srgbClr>
              </a:gs>
              <a:gs pos="82001">
                <a:srgbClr val="777777">
                  <a:alpha val="63919"/>
                </a:srgbClr>
              </a:gs>
              <a:gs pos="100000">
                <a:srgbClr val="EAEAEA">
                  <a:alpha val="56000"/>
                </a:srgb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 bwMode="auto">
          <a:xfrm rot="10800000">
            <a:off x="2285984" y="2714620"/>
            <a:ext cx="857256" cy="500066"/>
          </a:xfrm>
          <a:prstGeom prst="rightArrow">
            <a:avLst/>
          </a:prstGeom>
          <a:gradFill rotWithShape="0">
            <a:gsLst>
              <a:gs pos="0">
                <a:srgbClr val="CBCBCB"/>
              </a:gs>
              <a:gs pos="13000">
                <a:srgbClr val="5F5F5F">
                  <a:alpha val="94280"/>
                </a:srgbClr>
              </a:gs>
              <a:gs pos="21001">
                <a:srgbClr val="5F5F5F">
                  <a:alpha val="90760"/>
                </a:srgbClr>
              </a:gs>
              <a:gs pos="63000">
                <a:srgbClr val="FFFFFF">
                  <a:alpha val="72280"/>
                </a:srgbClr>
              </a:gs>
              <a:gs pos="67000">
                <a:srgbClr val="B2B2B2">
                  <a:alpha val="70520"/>
                </a:srgbClr>
              </a:gs>
              <a:gs pos="69000">
                <a:srgbClr val="292929">
                  <a:alpha val="69640"/>
                </a:srgbClr>
              </a:gs>
              <a:gs pos="82001">
                <a:srgbClr val="777777">
                  <a:alpha val="63919"/>
                </a:srgbClr>
              </a:gs>
              <a:gs pos="100000">
                <a:srgbClr val="EAEAEA">
                  <a:alpha val="56000"/>
                </a:srgb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5715008" y="2714620"/>
            <a:ext cx="857256" cy="500066"/>
          </a:xfrm>
          <a:prstGeom prst="rightArrow">
            <a:avLst/>
          </a:prstGeom>
          <a:gradFill rotWithShape="0">
            <a:gsLst>
              <a:gs pos="0">
                <a:srgbClr val="CBCBCB"/>
              </a:gs>
              <a:gs pos="13000">
                <a:srgbClr val="5F5F5F">
                  <a:alpha val="94280"/>
                </a:srgbClr>
              </a:gs>
              <a:gs pos="21001">
                <a:srgbClr val="5F5F5F">
                  <a:alpha val="90760"/>
                </a:srgbClr>
              </a:gs>
              <a:gs pos="63000">
                <a:srgbClr val="FFFFFF">
                  <a:alpha val="72280"/>
                </a:srgbClr>
              </a:gs>
              <a:gs pos="67000">
                <a:srgbClr val="B2B2B2">
                  <a:alpha val="70520"/>
                </a:srgbClr>
              </a:gs>
              <a:gs pos="69000">
                <a:srgbClr val="292929">
                  <a:alpha val="69640"/>
                </a:srgbClr>
              </a:gs>
              <a:gs pos="82001">
                <a:srgbClr val="777777">
                  <a:alpha val="63919"/>
                </a:srgbClr>
              </a:gs>
              <a:gs pos="100000">
                <a:srgbClr val="EAEAEA">
                  <a:alpha val="56000"/>
                </a:srgb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428625" y="3929063"/>
            <a:ext cx="2643188" cy="26431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  <a:p>
            <a:endParaRPr lang="ru-RU"/>
          </a:p>
          <a:p>
            <a:pPr algn="ctr"/>
            <a:r>
              <a:rPr lang="ru-RU" sz="3600" b="1">
                <a:solidFill>
                  <a:srgbClr val="00682F"/>
                </a:solidFill>
              </a:rPr>
              <a:t>ЗЕМЛЯ</a:t>
            </a:r>
          </a:p>
        </p:txBody>
      </p:sp>
      <p:sp>
        <p:nvSpPr>
          <p:cNvPr id="16" name="Овал 15"/>
          <p:cNvSpPr/>
          <p:nvPr/>
        </p:nvSpPr>
        <p:spPr bwMode="auto">
          <a:xfrm>
            <a:off x="5786446" y="4000504"/>
            <a:ext cx="2786082" cy="2643206"/>
          </a:xfrm>
          <a:prstGeom prst="ellipse">
            <a:avLst/>
          </a:prstGeom>
          <a:gradFill rotWithShape="0">
            <a:gsLst>
              <a:gs pos="0">
                <a:srgbClr val="CBCBCB"/>
              </a:gs>
              <a:gs pos="13000">
                <a:srgbClr val="5F5F5F">
                  <a:alpha val="94280"/>
                </a:srgbClr>
              </a:gs>
              <a:gs pos="21001">
                <a:srgbClr val="5F5F5F">
                  <a:alpha val="90760"/>
                </a:srgbClr>
              </a:gs>
              <a:gs pos="63000">
                <a:srgbClr val="FFFFFF">
                  <a:alpha val="72280"/>
                </a:srgbClr>
              </a:gs>
              <a:gs pos="67000">
                <a:srgbClr val="B2B2B2">
                  <a:alpha val="70520"/>
                </a:srgbClr>
              </a:gs>
              <a:gs pos="69000">
                <a:srgbClr val="292929">
                  <a:alpha val="69640"/>
                </a:srgbClr>
              </a:gs>
              <a:gs pos="82001">
                <a:srgbClr val="777777">
                  <a:alpha val="63919"/>
                </a:srgbClr>
              </a:gs>
              <a:gs pos="100000">
                <a:srgbClr val="EAEAEA">
                  <a:alpha val="56000"/>
                </a:srgb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sz="3200" b="1" dirty="0">
                <a:solidFill>
                  <a:schemeClr val="accent4"/>
                </a:solidFill>
              </a:rPr>
              <a:t>БЕЗДНА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4"/>
                </a:solidFill>
              </a:rPr>
              <a:t>ТАРТАР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"/>
                            </p:stCondLst>
                            <p:childTnLst>
                              <p:par>
                                <p:cTn id="4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25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75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4" grpId="0"/>
      <p:bldP spid="5" grpId="0"/>
      <p:bldP spid="6" grpId="0"/>
      <p:bldP spid="7" grpId="0"/>
      <p:bldP spid="8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2268538" y="188913"/>
            <a:ext cx="523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Arial"/>
                <a:cs typeface="Arial"/>
              </a:rPr>
              <a:t>Первое поколение богов</a:t>
            </a:r>
          </a:p>
        </p:txBody>
      </p:sp>
      <p:sp>
        <p:nvSpPr>
          <p:cNvPr id="8200" name="WordArt 11"/>
          <p:cNvSpPr>
            <a:spLocks noChangeArrowheads="1" noChangeShapeType="1" noTextEdit="1"/>
          </p:cNvSpPr>
          <p:nvPr/>
        </p:nvSpPr>
        <p:spPr bwMode="auto">
          <a:xfrm>
            <a:off x="1000125" y="2143125"/>
            <a:ext cx="1643063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(Богиня Земли)</a:t>
            </a:r>
          </a:p>
        </p:txBody>
      </p:sp>
      <p:sp>
        <p:nvSpPr>
          <p:cNvPr id="8201" name="WordArt 12"/>
          <p:cNvSpPr>
            <a:spLocks noChangeArrowheads="1" noChangeShapeType="1" noTextEdit="1"/>
          </p:cNvSpPr>
          <p:nvPr/>
        </p:nvSpPr>
        <p:spPr bwMode="auto">
          <a:xfrm>
            <a:off x="6215063" y="2143125"/>
            <a:ext cx="1357312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(Бог Неба)</a:t>
            </a:r>
          </a:p>
        </p:txBody>
      </p:sp>
      <p:sp>
        <p:nvSpPr>
          <p:cNvPr id="8202" name="WordArt 13"/>
          <p:cNvSpPr>
            <a:spLocks noChangeArrowheads="1" noChangeShapeType="1" noTextEdit="1"/>
          </p:cNvSpPr>
          <p:nvPr/>
        </p:nvSpPr>
        <p:spPr bwMode="auto">
          <a:xfrm>
            <a:off x="3500438" y="5786438"/>
            <a:ext cx="1357312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(Бог Времени)</a:t>
            </a:r>
          </a:p>
        </p:txBody>
      </p:sp>
      <p:pic>
        <p:nvPicPr>
          <p:cNvPr id="8204" name="Picture 2" descr="C:\Users\владелец\Desktop\4 класс\Внеклассное чтение\Мифы\изображения Бобошко\1015 - копия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2571750"/>
            <a:ext cx="25733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1428750" y="1143000"/>
            <a:ext cx="857250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Гея</a:t>
            </a: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6215063" y="1143000"/>
            <a:ext cx="1357312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Уран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3571875" y="5286375"/>
            <a:ext cx="1285875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Кронос</a:t>
            </a: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4071934" y="1500174"/>
            <a:ext cx="1428760" cy="428628"/>
          </a:xfrm>
          <a:prstGeom prst="rightArrow">
            <a:avLst/>
          </a:prstGeom>
          <a:gradFill rotWithShape="0">
            <a:gsLst>
              <a:gs pos="0">
                <a:srgbClr val="CBCBCB"/>
              </a:gs>
              <a:gs pos="13000">
                <a:srgbClr val="5F5F5F">
                  <a:alpha val="94280"/>
                </a:srgbClr>
              </a:gs>
              <a:gs pos="21001">
                <a:srgbClr val="5F5F5F">
                  <a:alpha val="90760"/>
                </a:srgbClr>
              </a:gs>
              <a:gs pos="63000">
                <a:srgbClr val="FFFFFF">
                  <a:alpha val="72280"/>
                </a:srgbClr>
              </a:gs>
              <a:gs pos="67000">
                <a:srgbClr val="B2B2B2">
                  <a:alpha val="70520"/>
                </a:srgbClr>
              </a:gs>
              <a:gs pos="69000">
                <a:srgbClr val="292929">
                  <a:alpha val="69640"/>
                </a:srgbClr>
              </a:gs>
              <a:gs pos="82001">
                <a:srgbClr val="777777">
                  <a:alpha val="63919"/>
                </a:srgbClr>
              </a:gs>
              <a:gs pos="100000">
                <a:srgbClr val="EAEAEA">
                  <a:alpha val="56000"/>
                </a:srgb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 bwMode="auto">
          <a:xfrm rot="10800000">
            <a:off x="2643174" y="1500174"/>
            <a:ext cx="1428760" cy="428628"/>
          </a:xfrm>
          <a:prstGeom prst="rightArrow">
            <a:avLst/>
          </a:prstGeom>
          <a:gradFill rotWithShape="0">
            <a:gsLst>
              <a:gs pos="0">
                <a:srgbClr val="CBCBCB"/>
              </a:gs>
              <a:gs pos="13000">
                <a:srgbClr val="5F5F5F">
                  <a:alpha val="94280"/>
                </a:srgbClr>
              </a:gs>
              <a:gs pos="21001">
                <a:srgbClr val="5F5F5F">
                  <a:alpha val="90760"/>
                </a:srgbClr>
              </a:gs>
              <a:gs pos="63000">
                <a:srgbClr val="FFFFFF">
                  <a:alpha val="72280"/>
                </a:srgbClr>
              </a:gs>
              <a:gs pos="67000">
                <a:srgbClr val="B2B2B2">
                  <a:alpha val="70520"/>
                </a:srgbClr>
              </a:gs>
              <a:gs pos="69000">
                <a:srgbClr val="292929">
                  <a:alpha val="69640"/>
                </a:srgbClr>
              </a:gs>
              <a:gs pos="82001">
                <a:srgbClr val="777777">
                  <a:alpha val="63919"/>
                </a:srgbClr>
              </a:gs>
              <a:gs pos="100000">
                <a:srgbClr val="EAEAEA">
                  <a:alpha val="56000"/>
                </a:srgb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WordArt 13"/>
          <p:cNvSpPr>
            <a:spLocks noChangeArrowheads="1" noChangeShapeType="1" noTextEdit="1"/>
          </p:cNvSpPr>
          <p:nvPr/>
        </p:nvSpPr>
        <p:spPr bwMode="auto">
          <a:xfrm>
            <a:off x="3357563" y="2571750"/>
            <a:ext cx="1643062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Дети:</a:t>
            </a:r>
          </a:p>
        </p:txBody>
      </p:sp>
      <p:sp>
        <p:nvSpPr>
          <p:cNvPr id="18" name="WordArt 13"/>
          <p:cNvSpPr>
            <a:spLocks noChangeArrowheads="1" noChangeShapeType="1" noTextEdit="1"/>
          </p:cNvSpPr>
          <p:nvPr/>
        </p:nvSpPr>
        <p:spPr bwMode="auto">
          <a:xfrm>
            <a:off x="3357563" y="3143250"/>
            <a:ext cx="1643062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6 титанов</a:t>
            </a:r>
          </a:p>
        </p:txBody>
      </p:sp>
      <p:sp>
        <p:nvSpPr>
          <p:cNvPr id="19" name="WordArt 13"/>
          <p:cNvSpPr>
            <a:spLocks noChangeArrowheads="1" noChangeShapeType="1" noTextEdit="1"/>
          </p:cNvSpPr>
          <p:nvPr/>
        </p:nvSpPr>
        <p:spPr bwMode="auto">
          <a:xfrm>
            <a:off x="3357563" y="3714750"/>
            <a:ext cx="1643062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6 титанид</a:t>
            </a:r>
          </a:p>
        </p:txBody>
      </p:sp>
      <p:sp>
        <p:nvSpPr>
          <p:cNvPr id="20" name="WordArt 13"/>
          <p:cNvSpPr>
            <a:spLocks noChangeArrowheads="1" noChangeShapeType="1" noTextEdit="1"/>
          </p:cNvSpPr>
          <p:nvPr/>
        </p:nvSpPr>
        <p:spPr bwMode="auto">
          <a:xfrm>
            <a:off x="3571875" y="4857750"/>
            <a:ext cx="1357313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младший -</a:t>
            </a:r>
          </a:p>
        </p:txBody>
      </p:sp>
      <p:pic>
        <p:nvPicPr>
          <p:cNvPr id="16" name="Рисунок 15" descr="рея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571750"/>
            <a:ext cx="1643063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8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38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85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385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38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38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200" grpId="0" animBg="1"/>
      <p:bldP spid="8201" grpId="0" animBg="1"/>
      <p:bldP spid="8202" grpId="0" animBg="1"/>
      <p:bldP spid="14" grpId="0" animBg="1"/>
      <p:bldP spid="15" grpId="0" animBg="1"/>
      <p:bldP spid="17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2268538" y="188913"/>
            <a:ext cx="523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Arial"/>
                <a:cs typeface="Arial"/>
              </a:rPr>
              <a:t>Второе поколение богов</a:t>
            </a:r>
          </a:p>
        </p:txBody>
      </p:sp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1071563" y="1071563"/>
            <a:ext cx="857250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Рея</a:t>
            </a: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6500813" y="1143000"/>
            <a:ext cx="1357312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Кронос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3500438" y="2643188"/>
            <a:ext cx="12144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Зевс</a:t>
            </a:r>
          </a:p>
        </p:txBody>
      </p:sp>
      <p:pic>
        <p:nvPicPr>
          <p:cNvPr id="11" name="Рисунок 11" descr="Кроно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2143125"/>
            <a:ext cx="200025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214688" y="3357563"/>
            <a:ext cx="20002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Посейдон</a:t>
            </a: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3643313" y="4000500"/>
            <a:ext cx="1000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Аид</a:t>
            </a: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3643313" y="5214938"/>
            <a:ext cx="1071562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Гера</a:t>
            </a:r>
          </a:p>
        </p:txBody>
      </p: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3286125" y="4572000"/>
            <a:ext cx="1857375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Деметра</a:t>
            </a:r>
          </a:p>
        </p:txBody>
      </p:sp>
      <p:sp>
        <p:nvSpPr>
          <p:cNvPr id="20" name="WordArt 6"/>
          <p:cNvSpPr>
            <a:spLocks noChangeArrowheads="1" noChangeShapeType="1" noTextEdit="1"/>
          </p:cNvSpPr>
          <p:nvPr/>
        </p:nvSpPr>
        <p:spPr bwMode="auto">
          <a:xfrm>
            <a:off x="3500438" y="5929313"/>
            <a:ext cx="1357312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Гестия</a:t>
            </a:r>
          </a:p>
        </p:txBody>
      </p:sp>
      <p:pic>
        <p:nvPicPr>
          <p:cNvPr id="21" name="Рисунок 20" descr="Ре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071688"/>
            <a:ext cx="2000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право 21"/>
          <p:cNvSpPr/>
          <p:nvPr/>
        </p:nvSpPr>
        <p:spPr bwMode="auto">
          <a:xfrm>
            <a:off x="4071934" y="1500174"/>
            <a:ext cx="1428760" cy="428628"/>
          </a:xfrm>
          <a:prstGeom prst="rightArrow">
            <a:avLst/>
          </a:prstGeom>
          <a:gradFill rotWithShape="0">
            <a:gsLst>
              <a:gs pos="0">
                <a:srgbClr val="CBCBCB"/>
              </a:gs>
              <a:gs pos="13000">
                <a:srgbClr val="5F5F5F">
                  <a:alpha val="94280"/>
                </a:srgbClr>
              </a:gs>
              <a:gs pos="21001">
                <a:srgbClr val="5F5F5F">
                  <a:alpha val="90760"/>
                </a:srgbClr>
              </a:gs>
              <a:gs pos="63000">
                <a:srgbClr val="FFFFFF">
                  <a:alpha val="72280"/>
                </a:srgbClr>
              </a:gs>
              <a:gs pos="67000">
                <a:srgbClr val="B2B2B2">
                  <a:alpha val="70520"/>
                </a:srgbClr>
              </a:gs>
              <a:gs pos="69000">
                <a:srgbClr val="292929">
                  <a:alpha val="69640"/>
                </a:srgbClr>
              </a:gs>
              <a:gs pos="82001">
                <a:srgbClr val="777777">
                  <a:alpha val="63919"/>
                </a:srgbClr>
              </a:gs>
              <a:gs pos="100000">
                <a:srgbClr val="EAEAEA">
                  <a:alpha val="56000"/>
                </a:srgb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 bwMode="auto">
          <a:xfrm rot="10800000">
            <a:off x="2643174" y="1500174"/>
            <a:ext cx="1428760" cy="428628"/>
          </a:xfrm>
          <a:prstGeom prst="rightArrow">
            <a:avLst/>
          </a:prstGeom>
          <a:gradFill rotWithShape="0">
            <a:gsLst>
              <a:gs pos="0">
                <a:srgbClr val="CBCBCB"/>
              </a:gs>
              <a:gs pos="13000">
                <a:srgbClr val="5F5F5F">
                  <a:alpha val="94280"/>
                </a:srgbClr>
              </a:gs>
              <a:gs pos="21001">
                <a:srgbClr val="5F5F5F">
                  <a:alpha val="90760"/>
                </a:srgbClr>
              </a:gs>
              <a:gs pos="63000">
                <a:srgbClr val="FFFFFF">
                  <a:alpha val="72280"/>
                </a:srgbClr>
              </a:gs>
              <a:gs pos="67000">
                <a:srgbClr val="B2B2B2">
                  <a:alpha val="70520"/>
                </a:srgbClr>
              </a:gs>
              <a:gs pos="69000">
                <a:srgbClr val="292929">
                  <a:alpha val="69640"/>
                </a:srgbClr>
              </a:gs>
              <a:gs pos="82001">
                <a:srgbClr val="777777">
                  <a:alpha val="63919"/>
                </a:srgbClr>
              </a:gs>
              <a:gs pos="100000">
                <a:srgbClr val="EAEAEA">
                  <a:alpha val="56000"/>
                </a:srgb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WordArt 13"/>
          <p:cNvSpPr>
            <a:spLocks noChangeArrowheads="1" noChangeShapeType="1" noTextEdit="1"/>
          </p:cNvSpPr>
          <p:nvPr/>
        </p:nvSpPr>
        <p:spPr bwMode="auto">
          <a:xfrm>
            <a:off x="3286125" y="2000250"/>
            <a:ext cx="1643063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Дети: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14" grpId="0"/>
      <p:bldP spid="15" grpId="0"/>
      <p:bldP spid="17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2268538" y="188913"/>
            <a:ext cx="523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Arial"/>
                <a:cs typeface="Arial"/>
              </a:rPr>
              <a:t>Третье поколение богов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3786188" y="785813"/>
            <a:ext cx="157162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Зевс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500063" y="857250"/>
            <a:ext cx="2643187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Посейдон</a:t>
            </a: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6715125" y="857250"/>
            <a:ext cx="142875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Аид</a:t>
            </a:r>
          </a:p>
        </p:txBody>
      </p:sp>
      <p:pic>
        <p:nvPicPr>
          <p:cNvPr id="15" name="Picture 2" descr="C:\Users\владелец\Desktop\4 класс\Внеклассное чтение\Мифы\изображения Бобошко\100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2786063"/>
            <a:ext cx="2571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Users\владелец\Desktop\4 класс\Внеклассное чтение\Мифы\изображения Бобошко\1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2571750"/>
            <a:ext cx="163353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C:\Users\владелец\Desktop\4 класс\Внеклассное чтение\Мифы\изображения Бобошко\1014 - коп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643188"/>
            <a:ext cx="2214562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1000125" y="1785938"/>
            <a:ext cx="1643063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Бог моря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3286125" y="1500188"/>
            <a:ext cx="27146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верховный Бог </a:t>
            </a:r>
          </a:p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 небе и земле</a:t>
            </a: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6143625" y="1714500"/>
            <a:ext cx="25717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Бог подземного царства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17" grpId="0" animBg="1"/>
      <p:bldP spid="12" grpId="0" animBg="1"/>
      <p:bldP spid="13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2335</Words>
  <Application>Microsoft Office PowerPoint</Application>
  <PresentationFormat>Экран (4:3)</PresentationFormat>
  <Paragraphs>217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 2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Алексеевна</dc:creator>
  <cp:lastModifiedBy>Deafult User</cp:lastModifiedBy>
  <cp:revision>134</cp:revision>
  <dcterms:created xsi:type="dcterms:W3CDTF">2012-04-16T04:57:14Z</dcterms:created>
  <dcterms:modified xsi:type="dcterms:W3CDTF">2014-04-23T17:57:10Z</dcterms:modified>
</cp:coreProperties>
</file>