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78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39850"/>
          </a:xfrm>
        </p:spPr>
        <p:txBody>
          <a:bodyPr>
            <a:no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Муниципальное Бюджетное общеобразовательное учреждение средняя общеобразовательная школа с углубленным изучением отдельных предметов №13 городского округа Тольятти.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8316416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Проект по мировой художественной</a:t>
            </a:r>
            <a:endParaRPr lang="en-US" sz="2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культуре на тему: </a:t>
            </a:r>
          </a:p>
          <a:p>
            <a:pPr>
              <a:buNone/>
            </a:pP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"Романтизм и</a:t>
            </a:r>
            <a:endParaRPr lang="en-US" sz="2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реализм - основные направления</a:t>
            </a:r>
            <a:endParaRPr lang="en-US" sz="2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культурной жизни общества в 19 веке»</a:t>
            </a:r>
          </a:p>
          <a:p>
            <a:pPr>
              <a:buNone/>
            </a:pPr>
            <a:endParaRPr lang="ru-RU" sz="28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Выполнен учениками 10А класса.</a:t>
            </a:r>
            <a:endParaRPr lang="ru-RU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578" y="6000768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Тольятти,2014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Романтизм в литературе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i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1905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500438"/>
            <a:ext cx="153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Людвиг Тик</a:t>
            </a:r>
          </a:p>
        </p:txBody>
      </p:sp>
      <p:pic>
        <p:nvPicPr>
          <p:cNvPr id="8" name="Рисунок 7" descr="blak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85794"/>
            <a:ext cx="20002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5984" y="328612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Уильям Блейк</a:t>
            </a:r>
            <a:endParaRPr lang="ru-RU" sz="2000" dirty="0"/>
          </a:p>
        </p:txBody>
      </p:sp>
      <p:pic>
        <p:nvPicPr>
          <p:cNvPr id="10" name="Рисунок 9" descr="Adam_Mitskevic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785794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500562" y="3000372"/>
            <a:ext cx="15716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dirty="0" smtClean="0">
                <a:latin typeface="+mj-lt"/>
              </a:rPr>
              <a:t>Адам Мицкевич</a:t>
            </a:r>
          </a:p>
        </p:txBody>
      </p:sp>
      <p:pic>
        <p:nvPicPr>
          <p:cNvPr id="16" name="Рисунок 15" descr="http://pereskaz.com/img/authors/irvin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28604"/>
            <a:ext cx="1971993" cy="268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572264" y="2786058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 </a:t>
            </a:r>
          </a:p>
          <a:p>
            <a:r>
              <a:rPr lang="ru-RU" sz="2000" dirty="0" smtClean="0"/>
              <a:t>Вашингтон </a:t>
            </a:r>
            <a:r>
              <a:rPr lang="ru-RU" sz="2000" dirty="0" err="1" smtClean="0"/>
              <a:t>Ирвинг</a:t>
            </a:r>
            <a:endParaRPr lang="ru-RU" sz="2000" dirty="0" smtClean="0"/>
          </a:p>
        </p:txBody>
      </p:sp>
      <p:pic>
        <p:nvPicPr>
          <p:cNvPr id="19" name="Рисунок 18" descr="http://shkole.net/short/_content/b2/cov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143380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143372" y="4857760"/>
            <a:ext cx="2214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Джордж Гордон Байрон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Романтизм в русской литературе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allingvo.ru/images/lermont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19399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cbs2uao.ru/img/tutchev/image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714356"/>
            <a:ext cx="214313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hrono.ru/img/portrety/baratyns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85728"/>
            <a:ext cx="22145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etnodon.com/images/history/Pushk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86190"/>
            <a:ext cx="257176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28662" y="4071942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М. Ю. Лермонтов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3429000"/>
            <a:ext cx="165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Ф. И. Тютчев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5140" y="3071810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Е. А. Баратынский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934" y="5786454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А. С. Пушкин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64294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Романтизм в музыке</a:t>
            </a:r>
          </a:p>
          <a:p>
            <a:r>
              <a:rPr lang="ru-RU" b="1" dirty="0" smtClean="0"/>
              <a:t>В музыке направление романтизма сложилось в 1820-е годы. В качестве основной проблемы романтической музыки выдвигается проблема личности —её конфликт с окружающим миром. Романтический герой всегда одинок. Присущий романтической музыке глубокий интерес к человеческой личности выразился в преобладании в ней личного тона. Внимание к чувствам приводит к смене жанров — господствующее положение приобретает лирика, в которой преобладают образы любви. С темой «лирической исповеди» очень часто переплетается тема природы. Настоящим открытием композиторов-романтиков стала тема фантастики. Музыка впервые научилась воплощать сказочно-фантастические образы чисто музыкальными средствами. В высшей степени характерен для музыкального романтизма интерес к народному творчеству. Важнейшим моментом эстетики музыкального романтизма была идея синтеза искусств.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eoples.ru/art/music/classical/schubert/schuber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242185" cy="285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piplz.ru/datas/photos/page_19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04"/>
            <a:ext cx="2003425" cy="200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ntoclassics.net/_nw/68/232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52"/>
            <a:ext cx="21431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velikayakultura.ru/wp-content/uploads/2012/05/M.I.Glin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786190"/>
            <a:ext cx="2377440" cy="224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tonnel.ru/gzl/868281211_tonnel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071810"/>
            <a:ext cx="235745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5857892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Н. Паганини</a:t>
            </a:r>
          </a:p>
          <a:p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5929330"/>
            <a:ext cx="15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М. И. Глинка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9454" y="2500306"/>
            <a:ext cx="11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Берлиоз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7554" y="2500306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Фредерик Шопен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3000372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Франц Шуберт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Реализм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Реали́зм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эстетическая позиция, согласно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которой задача искусства состоит в как можно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точной и объективной фиксации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действительности. Существует версия, что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реализм зародился в глубокой древности, во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времена Древних Народов. Существует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несколько видов реализма:</a:t>
            </a:r>
          </a:p>
          <a:p>
            <a:pPr lvl="0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«Античный Реализм»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«Реализм эпохи Ренессанса»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«Реализм XVIII—XIX веков»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«Неореализм (реализм XX века)»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29552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Направление в живописи XIX—XX веков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Рождение реализма в живописи чаще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 связывают с творчеством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французского художника Гюстава Курбе,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хотя ещё до него в реалистической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манере работали художники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барбизонской школы. В 1870-е годы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реализм разделился на два основных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направления — натурализм и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импрессионизм.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Гюстава Курбе, «Веяльщицы»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ile:Gustave Courbet 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00105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858180" cy="98903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Теодор Руссо, Рынок в Нормандии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ile:Théodore Rousseau 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792961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54006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Караваджо, «Шулеры»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ile:Caravaggio (Michelangelo Merisi) - The Cardsharps - Google Art Projec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778674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32937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Мане, «Музыка в Тюильри»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ile:Edouard Manet 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64386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/>
          </a:bodyPr>
          <a:lstStyle/>
          <a:p>
            <a:r>
              <a:rPr lang="ru-RU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Романти́зм</a:t>
            </a:r>
            <a:r>
              <a:rPr lang="ru-RU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идейное и художественное направление в европейской и американской культуре конца XVIII века — первой половины XIX века. Характеризуется утверждением </a:t>
            </a:r>
            <a:r>
              <a:rPr lang="ru-RU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самоценности</a:t>
            </a:r>
            <a:r>
              <a:rPr lang="ru-RU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духовно-творческой жизни личности, изображением сильных (зачастую бунтарских) страстей и характеров, одухотворённой и целительной природы. Зародился в Германии.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Эдвард Хоппер, «За швейной машиной»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ile:Girl at Sewing Machine by Edward Hopp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390398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Реали́зм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философии — философский термин, употребляемый для обозначения направления, постулирующего существование реальности, независимой от познающего субъекта.</a:t>
            </a:r>
          </a:p>
          <a:p>
            <a:pPr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философском значении термин Реализм употребляется в трех смыслах: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Реализм как направление противоположное номинализму и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концептуализму  в средневековой философии;</a:t>
            </a: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2.Реализм служит для обозначения философского направления нового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времени, противостоящего идеализму. Выразителем этого вида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реализма был </a:t>
            </a: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Гербарт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 своими последователями;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Эпистемологический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реализм или объективизм рассматривает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истинное знание независимым от знаний, представлений и верований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отдельного субъекта познания. </a:t>
            </a: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Эпистемологический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реализм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настаивает на идее, что наш чувственный опыт обеспечивает прямой,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непосредственный доступ к объектам окружающего мира.</a:t>
            </a: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3.Реализм как направление противоположное </a:t>
            </a:r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антиреализму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endParaRPr lang="en-US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современной философии науки второй половины XX в.</a:t>
            </a:r>
          </a:p>
          <a:p>
            <a:endParaRPr lang="ru-RU" dirty="0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4665"/>
            <a:ext cx="5779083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Реализм в философии</a:t>
            </a:r>
            <a:endParaRPr kumimoji="0" lang="ru-RU" sz="41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428604"/>
            <a:ext cx="2900354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Гербарт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ile:Johann F Herbar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715040" cy="650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Реализм в литературе.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Реализм в литературе - это направление, основной особенностью которого является правдивое изображение действительности и ее типичных черт без каких-либо искажений и преувеличений.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Общие черты реализма</a:t>
            </a:r>
            <a:endParaRPr lang="ru-RU" dirty="0" smtClean="0"/>
          </a:p>
          <a:p>
            <a:r>
              <a:rPr lang="ru-RU" dirty="0" smtClean="0"/>
              <a:t>Реализм в литературе отличается рядом общих признаков. Во-первых, жизнь изображалась в образах, которые соответствовали действительности. Во-вторых, реальность для представителей данного течения стала средством познания себя и мира вокруг. В-третьих, образы на страницах литературных произведений отличались правдивостью деталей, конкретикой и типизацией. Интересно, что искусство реалистов с их жизнеутверждающими положениями стремилось рассматривать реальность в развитии. Реалисты обнаруживали новые социальные и психологические отношения.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001056" cy="66437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Особенности литературного реализма </a:t>
            </a:r>
            <a:endParaRPr lang="ru-RU" dirty="0" smtClean="0"/>
          </a:p>
          <a:p>
            <a:pPr lvl="0"/>
            <a:r>
              <a:rPr lang="ru-RU" dirty="0" smtClean="0"/>
              <a:t>Писатели в своих произведениях отображали существенные стороны действительности объективно, но вместе с тем делали это с свойственной только им высотой и истинностью личности автора.</a:t>
            </a:r>
          </a:p>
          <a:p>
            <a:pPr lvl="0"/>
            <a:r>
              <a:rPr lang="ru-RU" dirty="0" smtClean="0"/>
              <a:t>Реалисты воспроизводили типичные характеры и конфликты. Ситуации также были обычными, несмотря на их художественную индивидуализацию. Под последним подразумевается конкретизация каких-либо уникальных национальных, социальных или исторических явлений, а также физических и интеллектуальных черт героев.</a:t>
            </a:r>
          </a:p>
          <a:p>
            <a:pPr lvl="0"/>
            <a:r>
              <a:rPr lang="ru-RU" dirty="0" smtClean="0"/>
              <a:t>Авторы реалистических произведений отдавали предпочтение способам изображения форм бытия, однако это сопровождалось использованием условностей (образы-символы, мифы, гротеск).</a:t>
            </a:r>
          </a:p>
          <a:p>
            <a:pPr lvl="0"/>
            <a:r>
              <a:rPr lang="ru-RU" dirty="0" smtClean="0"/>
              <a:t>Интересовались писатели-реалисты проблемой взаимоотношений личности и общества. Реализм в литературе отличается противостоянию социума и нравственности, человека и массы, общественного сознания и сознания отдельного индивида. Часто в произведениях наблюдаются внутренние конфликты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Европейские и американские писатели, использовавшие реализм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Рисунок 12" descr="270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2071702" cy="320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Рисунок 13" descr="53184e127b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1" y="1428736"/>
            <a:ext cx="2000264" cy="310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Рисунок 14" descr="9824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939" y="1428736"/>
            <a:ext cx="1974573" cy="308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Рисунок 15" descr="1347211154_priklyucheniya-toma-soyera-i-geklberri-finna-tven-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4000" y="1428736"/>
            <a:ext cx="2192776" cy="315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Рисунок 16" descr="71741_126964_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241800"/>
            <a:ext cx="214314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Рисунок 17" descr="45881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241800"/>
            <a:ext cx="182880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9" name="Picture 9" descr="C:\Users\07\Desktop\Безымян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286256"/>
            <a:ext cx="166285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Рисунок 19" descr="B127132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286256"/>
            <a:ext cx="1870825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Русские писатели, использовавшие реализм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866" name="irc_mi" descr="http://img1.labirint.ru/books/221859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357299"/>
            <a:ext cx="1853602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7" name="irc_mi" descr="http://4gdz.ru/uploads/posts/2014-01/1389994152_gore-ot-u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357298"/>
            <a:ext cx="1800022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8" name="irc_mi" descr="http://www.rosbooks.ru/_ld/0/60973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8"/>
            <a:ext cx="1778374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9" name="irc_mi" descr="http://i.livelib.ru/boocover/1000404045/l/7ab2/Fedor_Dostoevskij__Be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357298"/>
            <a:ext cx="1951199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irc_mi" descr="http://1.bp.blogspot.com/-m6iq8HUlKMQ/TqQsbPBznII/AAAAAAAAq1A/47B8WzQD5L4/s1600/9785699134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21054">
            <a:off x="1802264" y="4060448"/>
            <a:ext cx="1714512" cy="2744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1" name="irc_mi" descr="http://i.livelib.ru/boocover/1000401968/l/7e65/Anton_Chehov__Vishnevyj_sad._Pes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3697">
            <a:off x="4786314" y="4115665"/>
            <a:ext cx="1785950" cy="2742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428868"/>
            <a:ext cx="7929618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+mj-lt"/>
              </a:rPr>
              <a:t>Спасибо за внимание</a:t>
            </a:r>
            <a:r>
              <a:rPr lang="en-US" sz="5400" dirty="0" smtClean="0">
                <a:latin typeface="+mj-lt"/>
              </a:rPr>
              <a:t>.</a:t>
            </a:r>
            <a:endParaRPr lang="ru-RU" sz="54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300" b="1" dirty="0" smtClean="0">
                <a:cs typeface="Aharoni" pitchFamily="2" charset="-79"/>
              </a:rPr>
              <a:t>Общая характеристика</a:t>
            </a:r>
            <a:endParaRPr lang="ru-RU" sz="3300" dirty="0" smtClean="0">
              <a:cs typeface="Aharoni" pitchFamily="2" charset="-79"/>
            </a:endParaRPr>
          </a:p>
          <a:p>
            <a:r>
              <a:rPr lang="ru-RU" sz="3300" dirty="0" smtClean="0">
                <a:cs typeface="Aharoni" pitchFamily="2" charset="-79"/>
              </a:rPr>
              <a:t>Романтизм сменяет эпоху Просвещения и совпадает </a:t>
            </a:r>
            <a:r>
              <a:rPr lang="ru-RU" sz="3300" smtClean="0">
                <a:cs typeface="Aharoni" pitchFamily="2" charset="-79"/>
              </a:rPr>
              <a:t>с </a:t>
            </a:r>
            <a:r>
              <a:rPr lang="ru-RU" sz="3300" smtClean="0">
                <a:cs typeface="Aharoni" pitchFamily="2" charset="-79"/>
              </a:rPr>
              <a:t>промышленным </a:t>
            </a:r>
            <a:r>
              <a:rPr lang="ru-RU" sz="3300" dirty="0" smtClean="0">
                <a:cs typeface="Aharoni" pitchFamily="2" charset="-79"/>
              </a:rPr>
              <a:t>переворотом. Романтизм утверждает культ природы, чувств и естественного в человеке. Именно в эпоху романтизма оформляются феномены туризма, альпинизма и пикника, призванные восстановить единство человека и природы. Востребованным оказывается образ «благородного дикаря», вооруженного «народной мудростью» и не испорченного цивилизацией.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Романтизм в живописи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Развитие романтизма в живописи протекало в острой полемике с приверженцами классицизма. Романтики укоряли своих предшественников в «холодной рассудочности» и отсутствии «движения жизни». В 20-30-х годах работы многих художников отличались патетикой, нервной возбуждённостью; в них наметилось тяготение к экзотическим мотивам и игре воображения, способного увести от «тусклой повседневности». Борьба против застывших </a:t>
            </a:r>
            <a:r>
              <a:rPr lang="ru-RU" dirty="0" err="1" smtClean="0"/>
              <a:t>классицистских</a:t>
            </a:r>
            <a:r>
              <a:rPr lang="ru-RU" dirty="0" smtClean="0"/>
              <a:t> норм длилась долго, почти полстолетия. Первым, кому удалось закрепить новое направление и «оправдать» романтизм, был Теодор </a:t>
            </a:r>
            <a:r>
              <a:rPr lang="ru-RU" dirty="0" err="1" smtClean="0"/>
              <a:t>Жерико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Одним из ответвлений романтизма в живописи является стиль </a:t>
            </a:r>
            <a:r>
              <a:rPr lang="ru-RU" dirty="0" err="1" smtClean="0"/>
              <a:t>бидермейер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857364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Теодор </a:t>
            </a:r>
            <a:r>
              <a:rPr lang="ru-RU" dirty="0" err="1" smtClean="0"/>
              <a:t>Жерико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irc_mi" descr="220px-Th%C3%A9odore_G%C3%A9ricault_by_Alexandre_Colin_18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88622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le:Las gigantill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230370" cy="570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628" y="164305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Франсиско Гойя,</a:t>
            </a:r>
            <a:r>
              <a:rPr lang="en-US" sz="2800" dirty="0" smtClean="0">
                <a:latin typeface="+mj-lt"/>
              </a:rPr>
              <a:t>”</a:t>
            </a:r>
            <a:r>
              <a:rPr lang="ru-RU" sz="2800" dirty="0" smtClean="0">
                <a:latin typeface="+mj-lt"/>
              </a:rPr>
              <a:t>Великаны</a:t>
            </a:r>
            <a:r>
              <a:rPr lang="en-US" sz="2800" dirty="0" smtClean="0">
                <a:latin typeface="+mj-lt"/>
              </a:rPr>
              <a:t>”</a:t>
            </a:r>
            <a:endParaRPr lang="ru-RU" sz="28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:Jean Louis Théodore Géricault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617460" cy="535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5786454"/>
            <a:ext cx="697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Теодор </a:t>
            </a:r>
            <a:r>
              <a:rPr lang="ru-RU" sz="3600" dirty="0" err="1" smtClean="0">
                <a:latin typeface="+mj-lt"/>
              </a:rPr>
              <a:t>Жерико</a:t>
            </a:r>
            <a:r>
              <a:rPr lang="ru-RU" sz="3600" dirty="0" smtClean="0">
                <a:latin typeface="+mj-lt"/>
              </a:rPr>
              <a:t>,</a:t>
            </a:r>
            <a:r>
              <a:rPr lang="en-US" sz="3600" dirty="0" smtClean="0">
                <a:latin typeface="+mj-lt"/>
              </a:rPr>
              <a:t>”</a:t>
            </a:r>
            <a:r>
              <a:rPr lang="ru-RU" sz="3600" dirty="0" smtClean="0">
                <a:latin typeface="+mj-lt"/>
              </a:rPr>
              <a:t>Дерби в Эпсоме</a:t>
            </a:r>
            <a:r>
              <a:rPr lang="en-US" sz="3600" dirty="0" smtClean="0">
                <a:latin typeface="+mj-lt"/>
              </a:rPr>
              <a:t>”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:William Turner. Arundel Castle, with Rainbow. c. 1824. Watercolour on paper. British Muse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6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643578"/>
            <a:ext cx="7395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Уильям Тёрнер, Радуга над замком </a:t>
            </a:r>
            <a:r>
              <a:rPr lang="ru-RU" sz="2800" dirty="0" err="1" smtClean="0">
                <a:latin typeface="+mj-lt"/>
              </a:rPr>
              <a:t>Арундель</a:t>
            </a:r>
            <a:endParaRPr lang="ru-RU" sz="2800" dirty="0" smtClean="0"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:Albert Bierstadt - A Storm in the Rocky Mountains, Mt. Rosalie - Google Art Projec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786874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5572140"/>
            <a:ext cx="62297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+mj-lt"/>
              </a:rPr>
              <a:t>Альберт </a:t>
            </a:r>
            <a:r>
              <a:rPr lang="ru-RU" sz="4000" dirty="0" err="1" smtClean="0">
                <a:latin typeface="+mj-lt"/>
              </a:rPr>
              <a:t>Бирштадт</a:t>
            </a:r>
            <a:r>
              <a:rPr lang="ru-RU" sz="4000" dirty="0" smtClean="0">
                <a:latin typeface="+mj-lt"/>
              </a:rPr>
              <a:t>, Пейзаж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558</TotalTime>
  <Words>654</Words>
  <Application>Microsoft Office PowerPoint</Application>
  <PresentationFormat>Экран (4:3)</PresentationFormat>
  <Paragraphs>97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         Муниципальное Бюджетное общеобразовательное учреждение средняя общеобразовательная школа с углубленным изучением отдельных предметов №13 городского округа Тольятти.</vt:lpstr>
      <vt:lpstr>Слайд 2</vt:lpstr>
      <vt:lpstr>Слайд 3</vt:lpstr>
      <vt:lpstr>Романтизм в живописи</vt:lpstr>
      <vt:lpstr>Теодор Жерико </vt:lpstr>
      <vt:lpstr>Слайд 6</vt:lpstr>
      <vt:lpstr>Слайд 7</vt:lpstr>
      <vt:lpstr>Слайд 8</vt:lpstr>
      <vt:lpstr>Слайд 9</vt:lpstr>
      <vt:lpstr>Романтизм в литературе </vt:lpstr>
      <vt:lpstr>Романтизм в русской литературе </vt:lpstr>
      <vt:lpstr>Слайд 12</vt:lpstr>
      <vt:lpstr>Слайд 13</vt:lpstr>
      <vt:lpstr>Реализм</vt:lpstr>
      <vt:lpstr>Направление в живописи XIX—XX веков </vt:lpstr>
      <vt:lpstr>Гюстава Курбе, «Веяльщицы» </vt:lpstr>
      <vt:lpstr>Теодор Руссо, Рынок в Нормандии </vt:lpstr>
      <vt:lpstr>Караваджо, «Шулеры» </vt:lpstr>
      <vt:lpstr>Мане, «Музыка в Тюильри» </vt:lpstr>
      <vt:lpstr>  Эдвард Хоппер, «За швейной машиной» </vt:lpstr>
      <vt:lpstr>Реализм в философии</vt:lpstr>
      <vt:lpstr>Гербарт </vt:lpstr>
      <vt:lpstr> Реализм в литературе. </vt:lpstr>
      <vt:lpstr>Слайд 24</vt:lpstr>
      <vt:lpstr>Европейские и американские писатели, использовавшие реализм </vt:lpstr>
      <vt:lpstr>Русские писатели, использовавшие реализм 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07</dc:creator>
  <cp:lastModifiedBy>1</cp:lastModifiedBy>
  <cp:revision>13</cp:revision>
  <dcterms:created xsi:type="dcterms:W3CDTF">2014-04-21T16:19:50Z</dcterms:created>
  <dcterms:modified xsi:type="dcterms:W3CDTF">2014-04-27T16:31:17Z</dcterms:modified>
</cp:coreProperties>
</file>