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8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5FF3C9"/>
    <a:srgbClr val="1905AF"/>
    <a:srgbClr val="B420D2"/>
    <a:srgbClr val="256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91" autoAdjust="0"/>
  </p:normalViewPr>
  <p:slideViewPr>
    <p:cSldViewPr>
      <p:cViewPr varScale="1">
        <p:scale>
          <a:sx n="66" d="100"/>
          <a:sy n="66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78F23-EA53-4C02-B488-28CF37ABBAFB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A3C118-F6E9-4222-822C-D690F898F85A}">
      <dgm:prSet phldrT="[Текст]" custT="1"/>
      <dgm:spPr/>
      <dgm:t>
        <a:bodyPr/>
        <a:lstStyle/>
        <a:p>
          <a:r>
            <a:rPr lang="ru-RU" sz="4400" dirty="0" smtClean="0"/>
            <a:t>бор </a:t>
          </a:r>
          <a:r>
            <a:rPr lang="ru-RU" sz="4400" b="1" i="1" dirty="0" smtClean="0"/>
            <a:t>B</a:t>
          </a:r>
          <a:r>
            <a:rPr lang="ru-RU" sz="4400" dirty="0" smtClean="0"/>
            <a:t> от "буры" </a:t>
          </a:r>
          <a:endParaRPr lang="ru-RU" sz="4400" dirty="0"/>
        </a:p>
      </dgm:t>
    </dgm:pt>
    <dgm:pt modelId="{E5530B88-C23F-4B8C-8E02-C385A9C2AD94}" type="parTrans" cxnId="{67E99AF8-89BF-460B-B9D0-4BA0E7306A43}">
      <dgm:prSet/>
      <dgm:spPr/>
      <dgm:t>
        <a:bodyPr/>
        <a:lstStyle/>
        <a:p>
          <a:endParaRPr lang="ru-RU"/>
        </a:p>
      </dgm:t>
    </dgm:pt>
    <dgm:pt modelId="{64EC7DA6-1AC6-439C-9BEF-34146ECF983B}" type="sibTrans" cxnId="{67E99AF8-89BF-460B-B9D0-4BA0E7306A43}">
      <dgm:prSet/>
      <dgm:spPr/>
      <dgm:t>
        <a:bodyPr/>
        <a:lstStyle/>
        <a:p>
          <a:endParaRPr lang="ru-RU"/>
        </a:p>
      </dgm:t>
    </dgm:pt>
    <dgm:pt modelId="{5634B259-6EC8-45C8-B8ED-2F9C49B4C139}">
      <dgm:prSet phldrT="[Текст]" custT="1"/>
      <dgm:spPr/>
      <dgm:t>
        <a:bodyPr/>
        <a:lstStyle/>
        <a:p>
          <a:r>
            <a:rPr lang="ru-RU" sz="4400" dirty="0" smtClean="0"/>
            <a:t>кремний </a:t>
          </a:r>
          <a:r>
            <a:rPr lang="ru-RU" sz="4400" b="1" i="1" dirty="0" err="1" smtClean="0"/>
            <a:t>Si</a:t>
          </a:r>
          <a:r>
            <a:rPr lang="ru-RU" sz="4400" dirty="0" smtClean="0"/>
            <a:t> от "кремня"</a:t>
          </a:r>
          <a:endParaRPr lang="ru-RU" sz="4400" dirty="0"/>
        </a:p>
      </dgm:t>
    </dgm:pt>
    <dgm:pt modelId="{23E79E65-C91C-4053-A588-393FAF3EB393}" type="parTrans" cxnId="{B0370387-14D5-4169-8F97-EF271DDC8B15}">
      <dgm:prSet/>
      <dgm:spPr/>
      <dgm:t>
        <a:bodyPr/>
        <a:lstStyle/>
        <a:p>
          <a:endParaRPr lang="ru-RU"/>
        </a:p>
      </dgm:t>
    </dgm:pt>
    <dgm:pt modelId="{A8F48D8B-5FFB-4599-9C3A-209EB9CCA3C9}" type="sibTrans" cxnId="{B0370387-14D5-4169-8F97-EF271DDC8B15}">
      <dgm:prSet/>
      <dgm:spPr/>
      <dgm:t>
        <a:bodyPr/>
        <a:lstStyle/>
        <a:p>
          <a:endParaRPr lang="ru-RU"/>
        </a:p>
      </dgm:t>
    </dgm:pt>
    <dgm:pt modelId="{60DE75DC-15AC-43C7-9901-DF0981861E93}">
      <dgm:prSet phldrT="[Текст]" custT="1"/>
      <dgm:spPr/>
      <dgm:t>
        <a:bodyPr/>
        <a:lstStyle/>
        <a:p>
          <a:r>
            <a:rPr lang="ru-RU" sz="3200" dirty="0" smtClean="0"/>
            <a:t>бериллий </a:t>
          </a:r>
          <a:r>
            <a:rPr lang="ru-RU" sz="3200" b="1" i="1" dirty="0" err="1" smtClean="0"/>
            <a:t>Ве</a:t>
          </a:r>
          <a:r>
            <a:rPr lang="ru-RU" sz="3200" dirty="0" smtClean="0"/>
            <a:t> от минерала берилла, который более известен в виде изумруда или аквамарина</a:t>
          </a:r>
          <a:endParaRPr lang="ru-RU" sz="3200" dirty="0"/>
        </a:p>
      </dgm:t>
    </dgm:pt>
    <dgm:pt modelId="{BF5D32A2-D6EB-43DA-8A46-3A0E177C57F7}" type="parTrans" cxnId="{9FB80997-3044-44C3-AEDA-E8DAEB3A9709}">
      <dgm:prSet/>
      <dgm:spPr/>
      <dgm:t>
        <a:bodyPr/>
        <a:lstStyle/>
        <a:p>
          <a:endParaRPr lang="ru-RU"/>
        </a:p>
      </dgm:t>
    </dgm:pt>
    <dgm:pt modelId="{3E1CA933-34C9-457C-A92C-CCC6373CB11D}" type="sibTrans" cxnId="{9FB80997-3044-44C3-AEDA-E8DAEB3A9709}">
      <dgm:prSet/>
      <dgm:spPr/>
      <dgm:t>
        <a:bodyPr/>
        <a:lstStyle/>
        <a:p>
          <a:endParaRPr lang="ru-RU"/>
        </a:p>
      </dgm:t>
    </dgm:pt>
    <dgm:pt modelId="{50253DBF-C7B8-4022-91B3-97CCBCCF2F8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dirty="0" smtClean="0"/>
            <a:t>литий </a:t>
          </a:r>
          <a:r>
            <a:rPr lang="ru-RU" sz="3600" b="1" i="1" dirty="0" err="1" smtClean="0"/>
            <a:t>Li</a:t>
          </a:r>
          <a:r>
            <a:rPr lang="ru-RU" sz="3600" dirty="0" smtClean="0"/>
            <a:t> от "литос" –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dirty="0" smtClean="0"/>
            <a:t>по-гречески просто "камень" 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dirty="0"/>
        </a:p>
      </dgm:t>
    </dgm:pt>
    <dgm:pt modelId="{B0E40A7A-33BD-404C-BECC-69CC161699F0}" type="parTrans" cxnId="{1520FF7B-91B1-474C-90AF-B6346DD326C8}">
      <dgm:prSet/>
      <dgm:spPr/>
      <dgm:t>
        <a:bodyPr/>
        <a:lstStyle/>
        <a:p>
          <a:endParaRPr lang="ru-RU"/>
        </a:p>
      </dgm:t>
    </dgm:pt>
    <dgm:pt modelId="{36957EB4-6387-4984-A64B-E6C7F4FCC370}" type="sibTrans" cxnId="{1520FF7B-91B1-474C-90AF-B6346DD326C8}">
      <dgm:prSet/>
      <dgm:spPr/>
      <dgm:t>
        <a:bodyPr/>
        <a:lstStyle/>
        <a:p>
          <a:endParaRPr lang="ru-RU"/>
        </a:p>
      </dgm:t>
    </dgm:pt>
    <dgm:pt modelId="{0092AECB-B39E-4157-A916-3B613F7FCD42}" type="pres">
      <dgm:prSet presAssocID="{8A478F23-EA53-4C02-B488-28CF37ABBAF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0C69E0-573E-479E-8C45-5C21B7A9503A}" type="pres">
      <dgm:prSet presAssocID="{8A478F23-EA53-4C02-B488-28CF37ABBAFB}" presName="diamond" presStyleLbl="bgShp" presStyleIdx="0" presStyleCnt="1" custScaleX="158109" custLinFactNeighborX="582"/>
      <dgm:spPr/>
    </dgm:pt>
    <dgm:pt modelId="{DAC12E2C-C3F7-4457-A46B-3C5548EB12E3}" type="pres">
      <dgm:prSet presAssocID="{8A478F23-EA53-4C02-B488-28CF37ABBAFB}" presName="quad1" presStyleLbl="node1" presStyleIdx="0" presStyleCnt="4" custScaleX="200694" custScaleY="99437" custLinFactNeighborX="-50298" custLinFactNeighborY="-243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A6B93-224B-4C88-9948-73C026621BED}" type="pres">
      <dgm:prSet presAssocID="{8A478F23-EA53-4C02-B488-28CF37ABBAFB}" presName="quad2" presStyleLbl="node1" presStyleIdx="1" presStyleCnt="4" custScaleX="200695" custScaleY="99993" custLinFactNeighborX="58629" custLinFactNeighborY="-242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1897B-F081-4799-8CFC-799C6F28A9EF}" type="pres">
      <dgm:prSet presAssocID="{8A478F23-EA53-4C02-B488-28CF37ABBAFB}" presName="quad3" presStyleLbl="node1" presStyleIdx="2" presStyleCnt="4" custScaleX="201536" custScaleY="141579" custLinFactNeighborX="-46598" custLinFactNeighborY="-4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6EE77-8FA8-4F65-8EE6-F3FFE17D2993}" type="pres">
      <dgm:prSet presAssocID="{8A478F23-EA53-4C02-B488-28CF37ABBAFB}" presName="quad4" presStyleLbl="node1" presStyleIdx="3" presStyleCnt="4" custScaleX="191333" custScaleY="138264" custLinFactNeighborX="50724" custLinFactNeighborY="-25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1ADCB4-DD69-441C-8FE8-1C437A387329}" type="presOf" srcId="{FAA3C118-F6E9-4222-822C-D690F898F85A}" destId="{DAC12E2C-C3F7-4457-A46B-3C5548EB12E3}" srcOrd="0" destOrd="0" presId="urn:microsoft.com/office/officeart/2005/8/layout/matrix3"/>
    <dgm:cxn modelId="{1520FF7B-91B1-474C-90AF-B6346DD326C8}" srcId="{8A478F23-EA53-4C02-B488-28CF37ABBAFB}" destId="{50253DBF-C7B8-4022-91B3-97CCBCCF2F85}" srcOrd="3" destOrd="0" parTransId="{B0E40A7A-33BD-404C-BECC-69CC161699F0}" sibTransId="{36957EB4-6387-4984-A64B-E6C7F4FCC370}"/>
    <dgm:cxn modelId="{A1439FF1-46F8-455F-974D-DB9C19249A4F}" type="presOf" srcId="{60DE75DC-15AC-43C7-9901-DF0981861E93}" destId="{3AF1897B-F081-4799-8CFC-799C6F28A9EF}" srcOrd="0" destOrd="0" presId="urn:microsoft.com/office/officeart/2005/8/layout/matrix3"/>
    <dgm:cxn modelId="{323F7041-E88D-407A-A45B-5CBAA095116C}" type="presOf" srcId="{50253DBF-C7B8-4022-91B3-97CCBCCF2F85}" destId="{AE06EE77-8FA8-4F65-8EE6-F3FFE17D2993}" srcOrd="0" destOrd="0" presId="urn:microsoft.com/office/officeart/2005/8/layout/matrix3"/>
    <dgm:cxn modelId="{EEC87E01-326A-43B7-A7C2-BA9CBD563F4B}" type="presOf" srcId="{5634B259-6EC8-45C8-B8ED-2F9C49B4C139}" destId="{256A6B93-224B-4C88-9948-73C026621BED}" srcOrd="0" destOrd="0" presId="urn:microsoft.com/office/officeart/2005/8/layout/matrix3"/>
    <dgm:cxn modelId="{4A374DFC-0BE8-49AE-AFCF-E4E41E85794C}" type="presOf" srcId="{8A478F23-EA53-4C02-B488-28CF37ABBAFB}" destId="{0092AECB-B39E-4157-A916-3B613F7FCD42}" srcOrd="0" destOrd="0" presId="urn:microsoft.com/office/officeart/2005/8/layout/matrix3"/>
    <dgm:cxn modelId="{67E99AF8-89BF-460B-B9D0-4BA0E7306A43}" srcId="{8A478F23-EA53-4C02-B488-28CF37ABBAFB}" destId="{FAA3C118-F6E9-4222-822C-D690F898F85A}" srcOrd="0" destOrd="0" parTransId="{E5530B88-C23F-4B8C-8E02-C385A9C2AD94}" sibTransId="{64EC7DA6-1AC6-439C-9BEF-34146ECF983B}"/>
    <dgm:cxn modelId="{9FB80997-3044-44C3-AEDA-E8DAEB3A9709}" srcId="{8A478F23-EA53-4C02-B488-28CF37ABBAFB}" destId="{60DE75DC-15AC-43C7-9901-DF0981861E93}" srcOrd="2" destOrd="0" parTransId="{BF5D32A2-D6EB-43DA-8A46-3A0E177C57F7}" sibTransId="{3E1CA933-34C9-457C-A92C-CCC6373CB11D}"/>
    <dgm:cxn modelId="{B0370387-14D5-4169-8F97-EF271DDC8B15}" srcId="{8A478F23-EA53-4C02-B488-28CF37ABBAFB}" destId="{5634B259-6EC8-45C8-B8ED-2F9C49B4C139}" srcOrd="1" destOrd="0" parTransId="{23E79E65-C91C-4053-A588-393FAF3EB393}" sibTransId="{A8F48D8B-5FFB-4599-9C3A-209EB9CCA3C9}"/>
    <dgm:cxn modelId="{A3DAEFDC-7C83-4755-AE13-6CAA1A00580D}" type="presParOf" srcId="{0092AECB-B39E-4157-A916-3B613F7FCD42}" destId="{E20C69E0-573E-479E-8C45-5C21B7A9503A}" srcOrd="0" destOrd="0" presId="urn:microsoft.com/office/officeart/2005/8/layout/matrix3"/>
    <dgm:cxn modelId="{FDDFBD1A-1A3A-47F1-B39D-31D2058CCAEC}" type="presParOf" srcId="{0092AECB-B39E-4157-A916-3B613F7FCD42}" destId="{DAC12E2C-C3F7-4457-A46B-3C5548EB12E3}" srcOrd="1" destOrd="0" presId="urn:microsoft.com/office/officeart/2005/8/layout/matrix3"/>
    <dgm:cxn modelId="{12E1E56C-833B-4E1E-A63D-E2AB2936E4DF}" type="presParOf" srcId="{0092AECB-B39E-4157-A916-3B613F7FCD42}" destId="{256A6B93-224B-4C88-9948-73C026621BED}" srcOrd="2" destOrd="0" presId="urn:microsoft.com/office/officeart/2005/8/layout/matrix3"/>
    <dgm:cxn modelId="{3852503D-9879-4561-BA74-6E44634A6A75}" type="presParOf" srcId="{0092AECB-B39E-4157-A916-3B613F7FCD42}" destId="{3AF1897B-F081-4799-8CFC-799C6F28A9EF}" srcOrd="3" destOrd="0" presId="urn:microsoft.com/office/officeart/2005/8/layout/matrix3"/>
    <dgm:cxn modelId="{9D14CB4A-08B3-4AA6-8202-88861CA6DC43}" type="presParOf" srcId="{0092AECB-B39E-4157-A916-3B613F7FCD42}" destId="{AE06EE77-8FA8-4F65-8EE6-F3FFE17D299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BF024-CD22-493C-9C9C-EDBCDDBD9894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61430-963B-42B8-8B85-89EE8F0F1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81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gamedev.ru/images/upl/yad_-_noviy_element.jpg" TargetMode="External"/><Relationship Id="rId7" Type="http://schemas.openxmlformats.org/officeDocument/2006/relationships/hyperlink" Target="http://webelements.narod.ru/elements/pics/Ra.jpg" TargetMode="External"/><Relationship Id="rId12" Type="http://schemas.openxmlformats.org/officeDocument/2006/relationships/image" Target="../media/image6.jpeg"/><Relationship Id="rId2" Type="http://schemas.openxmlformats.org/officeDocument/2006/relationships/hyperlink" Target="http://www.megabook.ru/MObjects/data/prev2004/chem026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hyperlink" Target="http://static.guim.co.uk/sys-images/Guardian/About/General/2011/6/8/1307552605873/Periodic-table-showing-ar-007.jpg" TargetMode="External"/><Relationship Id="rId5" Type="http://schemas.openxmlformats.org/officeDocument/2006/relationships/hyperlink" Target="http://www.supermoney.in.ua/uploads/images/00/00/03/2010/10/19/f82069.jpg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www.megabook.ru/MObjects/data/prev2004/chem005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moscasmortas.files.wordpress.com/2009/09/universo4fo7be3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iccaspain.es/blog/wp-content/uploads/2010/02/brighid_big.jpg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mobi-galery.ru/preview/352x416/fantasy/www.mobi-galery.ru_352x416_1968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5/5b/Heinrich_fueger_1817_prometheus_brings_fire_to_mankind.jpg/300px-Heinrich_fueger_1817_prometheus_brings_fire_to_mankind.jpg" TargetMode="External"/><Relationship Id="rId5" Type="http://schemas.openxmlformats.org/officeDocument/2006/relationships/image" Target="../media/image16.jpeg"/><Relationship Id="rId10" Type="http://schemas.openxmlformats.org/officeDocument/2006/relationships/image" Target="../media/image19.jpeg"/><Relationship Id="rId4" Type="http://schemas.openxmlformats.org/officeDocument/2006/relationships/hyperlink" Target="http://proxy10.media.online.ua/uol/r2-d0ef7bd973/4f934ae911e21.jpg" TargetMode="External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old.ort.spb.ru/jet2000/spb11/Data/Sites/Dnepropetrovsk/berzelius.htm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rbp.ru/photos/133629797036297161491.jp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agellan-vrn.ru/gallery/cyprus/big3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oimages.gsfc.nasa.gov/images/imagerecords/3000/3239/scandinavia.TMO200305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img-fotki.yandex.ru/get/5708/kseniya-arhipova2011.0/0_4e505_c2ce477e_X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71480"/>
            <a:ext cx="8229600" cy="278608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Этимология химических элементов</a:t>
            </a:r>
            <a:endParaRPr lang="ru-RU" sz="6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143644"/>
            <a:ext cx="6400800" cy="714356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8 класс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8194" name="AutoShape 2" descr="http://www.megabook.ru/MObjects/data/prev2004/chem026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1438" y="-927100"/>
            <a:ext cx="1971675" cy="1971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://www.megabook.ru/MObjects/data/prev2004/chem02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://www.megabook.ru/MObjects/data/prev2004/chem02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http://www.gamedev.ru/images/upl/yad_-_noviy_element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8075"/>
            <a:ext cx="3362325" cy="320992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202" name="Picture 10" descr="http://www.supermoney.in.ua/uploads/images/00/00/03/2010/10/19/f82069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428604"/>
            <a:ext cx="1861529" cy="2071702"/>
          </a:xfrm>
          <a:prstGeom prst="rect">
            <a:avLst/>
          </a:prstGeom>
          <a:noFill/>
          <a:effectLst>
            <a:softEdge rad="127000"/>
          </a:effectLst>
          <a:scene3d>
            <a:camera prst="isometricOffAxis1Right"/>
            <a:lightRig rig="threePt" dir="t"/>
          </a:scene3d>
        </p:spPr>
      </p:pic>
      <p:pic>
        <p:nvPicPr>
          <p:cNvPr id="8204" name="Picture 12" descr="http://webelements.narod.ru/elements/pics/Ra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3643314"/>
            <a:ext cx="2571768" cy="2464575"/>
          </a:xfrm>
          <a:prstGeom prst="rect">
            <a:avLst/>
          </a:prstGeom>
          <a:noFill/>
          <a:effectLst>
            <a:softEdge rad="317500"/>
          </a:effectLst>
          <a:scene3d>
            <a:camera prst="isometricLeftDown"/>
            <a:lightRig rig="threePt" dir="t"/>
          </a:scene3d>
        </p:spPr>
      </p:pic>
      <p:pic>
        <p:nvPicPr>
          <p:cNvPr id="8206" name="Picture 14" descr="http://www.megabook.ru/MObjects/data/prev2004/chem005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42852"/>
            <a:ext cx="1771650" cy="197167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55000" dir="5400000" sy="-100000" algn="bl" rotWithShape="0"/>
            <a:softEdge rad="317500"/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B/>
          </a:sp3d>
        </p:spPr>
      </p:pic>
      <p:pic>
        <p:nvPicPr>
          <p:cNvPr id="8208" name="Picture 16" descr="http://static.guim.co.uk/sys-images/Guardian/About/General/2011/6/8/1307552605873/Periodic-table-showing-ar-007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3570" y="3929066"/>
            <a:ext cx="3333773" cy="2500330"/>
          </a:xfrm>
          <a:prstGeom prst="rect">
            <a:avLst/>
          </a:prstGeom>
          <a:noFill/>
          <a:effectLst>
            <a:softEdge rad="635000"/>
          </a:effectLst>
          <a:scene3d>
            <a:camera prst="perspectiveContrastingLeftFacing"/>
            <a:lightRig rig="threePt" dir="t"/>
          </a:scene3d>
        </p:spPr>
      </p:pic>
      <p:sp>
        <p:nvSpPr>
          <p:cNvPr id="12" name="TextBox 11"/>
          <p:cNvSpPr txBox="1"/>
          <p:nvPr/>
        </p:nvSpPr>
        <p:spPr>
          <a:xfrm>
            <a:off x="4900841" y="3356992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Учитель химии МБУ СОШ № 13 Алексеева Г. И.</a:t>
            </a:r>
            <a:endParaRPr lang="ru-RU" sz="2400" b="1" dirty="0">
              <a:solidFill>
                <a:srgbClr val="CCFF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9001156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err="1" smtClean="0"/>
              <a:t>Po</a:t>
            </a:r>
            <a:r>
              <a:rPr lang="ru-RU" sz="3200" dirty="0" smtClean="0"/>
              <a:t> полоний от латинского "Polonia" (Польша)</a:t>
            </a:r>
          </a:p>
          <a:p>
            <a:pPr>
              <a:buNone/>
            </a:pPr>
            <a:r>
              <a:rPr lang="ru-RU" sz="3200" b="1" i="1" dirty="0" err="1" smtClean="0"/>
              <a:t>Ru</a:t>
            </a:r>
            <a:r>
              <a:rPr lang="ru-RU" sz="3200" dirty="0" smtClean="0"/>
              <a:t> рутений от позднелатинского "Ruthenia" (Россия)</a:t>
            </a:r>
          </a:p>
          <a:p>
            <a:pPr>
              <a:buNone/>
            </a:pPr>
            <a:r>
              <a:rPr lang="ru-RU" sz="3200" b="1" i="1" dirty="0" err="1" smtClean="0"/>
              <a:t>Fr</a:t>
            </a:r>
            <a:r>
              <a:rPr lang="ru-RU" sz="3200" dirty="0" smtClean="0"/>
              <a:t> </a:t>
            </a:r>
            <a:r>
              <a:rPr lang="ru-RU" sz="3200" dirty="0" err="1" smtClean="0"/>
              <a:t>франций</a:t>
            </a:r>
            <a:r>
              <a:rPr lang="ru-RU" sz="3200" dirty="0" smtClean="0"/>
              <a:t> назван по имени Франции, родины М. Пере, открывшей элемент</a:t>
            </a:r>
          </a:p>
          <a:p>
            <a:pPr>
              <a:buNone/>
            </a:pPr>
            <a:r>
              <a:rPr lang="ru-RU" sz="3200" b="1" i="1" dirty="0" err="1" smtClean="0"/>
              <a:t>Te</a:t>
            </a:r>
            <a:r>
              <a:rPr lang="ru-RU" sz="3200" dirty="0" smtClean="0"/>
              <a:t> теллур название от латинского "</a:t>
            </a:r>
            <a:r>
              <a:rPr lang="ru-RU" sz="3200" dirty="0" err="1" smtClean="0"/>
              <a:t>tellus</a:t>
            </a:r>
            <a:r>
              <a:rPr lang="ru-RU" sz="3200" dirty="0" smtClean="0"/>
              <a:t>", родительный падеж "telluris" (Земля)</a:t>
            </a:r>
          </a:p>
          <a:p>
            <a:pPr>
              <a:buNone/>
            </a:pPr>
            <a:r>
              <a:rPr lang="ru-RU" sz="3200" b="1" i="1" dirty="0" err="1" smtClean="0"/>
              <a:t>Se</a:t>
            </a:r>
            <a:r>
              <a:rPr lang="ru-RU" sz="3200" dirty="0" smtClean="0"/>
              <a:t> селен от греческого </a:t>
            </a:r>
          </a:p>
          <a:p>
            <a:pPr>
              <a:buNone/>
            </a:pPr>
            <a:r>
              <a:rPr lang="ru-RU" sz="3200" dirty="0" smtClean="0"/>
              <a:t>"</a:t>
            </a:r>
            <a:r>
              <a:rPr lang="ru-RU" sz="3200" dirty="0" err="1" smtClean="0"/>
              <a:t>selene</a:t>
            </a:r>
            <a:r>
              <a:rPr lang="ru-RU" sz="3200" dirty="0" smtClean="0"/>
              <a:t>" (Луна)</a:t>
            </a:r>
          </a:p>
          <a:p>
            <a:pPr>
              <a:buNone/>
            </a:pPr>
            <a:r>
              <a:rPr lang="ru-RU" sz="3200" b="1" i="1" dirty="0" err="1" smtClean="0"/>
              <a:t>He</a:t>
            </a:r>
            <a:r>
              <a:rPr lang="ru-RU" sz="3200" b="1" i="1" dirty="0" smtClean="0"/>
              <a:t> </a:t>
            </a:r>
            <a:r>
              <a:rPr lang="ru-RU" sz="3200" dirty="0" smtClean="0"/>
              <a:t>гелий - от греческого </a:t>
            </a:r>
          </a:p>
          <a:p>
            <a:pPr>
              <a:buNone/>
            </a:pPr>
            <a:r>
              <a:rPr lang="ru-RU" sz="3200" dirty="0" smtClean="0"/>
              <a:t>"</a:t>
            </a:r>
            <a:r>
              <a:rPr lang="ru-RU" sz="3200" dirty="0" err="1" smtClean="0"/>
              <a:t>гелиос</a:t>
            </a:r>
            <a:r>
              <a:rPr lang="ru-RU" sz="3200" dirty="0" smtClean="0"/>
              <a:t>" - солнце).</a:t>
            </a:r>
          </a:p>
          <a:p>
            <a:endParaRPr lang="ru-RU" dirty="0"/>
          </a:p>
        </p:txBody>
      </p:sp>
      <p:pic>
        <p:nvPicPr>
          <p:cNvPr id="45058" name="Picture 2" descr="http://moscasmortas.files.wordpress.com/2009/09/universo4fo7be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3571876"/>
            <a:ext cx="4762500" cy="342902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85828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 Периодической системе элементов можно найти имена богов и героев Древней Греции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600200"/>
            <a:ext cx="5500726" cy="5257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тантал </a:t>
            </a:r>
            <a:r>
              <a:rPr lang="ru-RU" i="1" dirty="0" err="1" smtClean="0"/>
              <a:t>Ta</a:t>
            </a:r>
            <a:r>
              <a:rPr lang="ru-RU" i="1" dirty="0" smtClean="0"/>
              <a:t>                 </a:t>
            </a:r>
            <a:r>
              <a:rPr lang="ru-RU" dirty="0" smtClean="0"/>
              <a:t>титан </a:t>
            </a:r>
            <a:r>
              <a:rPr lang="ru-RU" b="1" i="1" dirty="0" err="1" smtClean="0"/>
              <a:t>Ti</a:t>
            </a:r>
            <a:r>
              <a:rPr lang="ru-RU" dirty="0" smtClean="0"/>
              <a:t> </a:t>
            </a:r>
            <a:endParaRPr lang="ru-RU" i="1" dirty="0" smtClean="0"/>
          </a:p>
          <a:p>
            <a:pPr algn="ctr">
              <a:buNone/>
            </a:pPr>
            <a:r>
              <a:rPr lang="ru-RU" dirty="0" smtClean="0"/>
              <a:t>прометий </a:t>
            </a:r>
            <a:r>
              <a:rPr lang="ru-RU" b="1" i="1" dirty="0" err="1" smtClean="0"/>
              <a:t>Pm</a:t>
            </a: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dirty="0" smtClean="0"/>
              <a:t>скандинавская богиня весны </a:t>
            </a:r>
            <a:r>
              <a:rPr lang="ru-RU" dirty="0" err="1" smtClean="0"/>
              <a:t>Ванадис</a:t>
            </a:r>
            <a:r>
              <a:rPr lang="ru-RU" dirty="0" smtClean="0"/>
              <a:t> - ванадий </a:t>
            </a:r>
            <a:r>
              <a:rPr lang="ru-RU" b="1" dirty="0" smtClean="0"/>
              <a:t>V</a:t>
            </a:r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  ниобий </a:t>
            </a:r>
            <a:r>
              <a:rPr lang="ru-RU" b="1" i="1" dirty="0" err="1" smtClean="0"/>
              <a:t>Nb</a:t>
            </a:r>
            <a:r>
              <a:rPr lang="ru-RU" dirty="0" smtClean="0"/>
              <a:t> назван </a:t>
            </a:r>
          </a:p>
          <a:p>
            <a:pPr>
              <a:buNone/>
            </a:pPr>
            <a:r>
              <a:rPr lang="ru-RU" dirty="0" smtClean="0"/>
              <a:t>  от имени  Ниобы, </a:t>
            </a:r>
          </a:p>
          <a:p>
            <a:pPr>
              <a:buNone/>
            </a:pPr>
            <a:r>
              <a:rPr lang="ru-RU" dirty="0" smtClean="0"/>
              <a:t>          дочери </a:t>
            </a:r>
          </a:p>
          <a:p>
            <a:pPr>
              <a:buNone/>
            </a:pPr>
            <a:r>
              <a:rPr lang="ru-RU" dirty="0" smtClean="0"/>
              <a:t>   мифологического </a:t>
            </a:r>
          </a:p>
          <a:p>
            <a:pPr>
              <a:buNone/>
            </a:pPr>
            <a:r>
              <a:rPr lang="ru-RU" dirty="0" smtClean="0"/>
              <a:t>         Тантала</a:t>
            </a:r>
          </a:p>
          <a:p>
            <a:endParaRPr lang="ru-RU" dirty="0"/>
          </a:p>
        </p:txBody>
      </p:sp>
      <p:pic>
        <p:nvPicPr>
          <p:cNvPr id="44034" name="Picture 2" descr="http://www.mobi-galery.ru/preview/352x416/fantasy/www.mobi-galery.ru_352x416_1968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8336" y="1071546"/>
            <a:ext cx="2115664" cy="250033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4036" name="Picture 4" descr="http://proxy10.media.online.ua/uol/r2-d0ef7bd973/4f934ae911e2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214422"/>
            <a:ext cx="2540017" cy="22860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4038" name="Picture 6" descr="http://upload.wikimedia.org/wikipedia/commons/thumb/5/5b/Heinrich_fueger_1817_prometheus_brings_fire_to_mankind.jpg/300px-Heinrich_fueger_1817_prometheus_brings_fire_to_mankind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3392781"/>
            <a:ext cx="2428892" cy="346521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4040" name="Picture 8" descr="http://wiccaspain.es/blog/wp-content/uploads/2010/02/brighid_big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92" y="3357562"/>
            <a:ext cx="1913064" cy="284682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Рисунок 7" descr="315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4942" y="4143380"/>
            <a:ext cx="1788935" cy="271462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Названия планет Солнечной системы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/>
              <a:t>                                                 U</a:t>
            </a:r>
            <a:r>
              <a:rPr lang="ru-RU" dirty="0" smtClean="0"/>
              <a:t> уран от </a:t>
            </a:r>
          </a:p>
          <a:p>
            <a:pPr>
              <a:buNone/>
            </a:pPr>
            <a:r>
              <a:rPr lang="ru-RU" dirty="0" smtClean="0"/>
              <a:t>                                            планеты Уран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err="1" smtClean="0"/>
              <a:t>Pu</a:t>
            </a:r>
            <a:r>
              <a:rPr lang="ru-RU" dirty="0" smtClean="0"/>
              <a:t> плутоний от </a:t>
            </a:r>
          </a:p>
          <a:p>
            <a:pPr>
              <a:buNone/>
            </a:pPr>
            <a:r>
              <a:rPr lang="ru-RU" dirty="0" smtClean="0"/>
              <a:t>планеты Плутон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/>
              <a:t>                                                               </a:t>
            </a:r>
            <a:r>
              <a:rPr lang="ru-RU" b="1" i="1" dirty="0" err="1" smtClean="0"/>
              <a:t>Np</a:t>
            </a:r>
            <a:r>
              <a:rPr lang="ru-RU" dirty="0" smtClean="0"/>
              <a:t> нептуний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от планеты Нептун</a:t>
            </a:r>
          </a:p>
          <a:p>
            <a:pPr>
              <a:buNone/>
            </a:pPr>
            <a:r>
              <a:rPr lang="ru-RU" b="1" i="1" dirty="0" err="1" smtClean="0"/>
              <a:t>Pd</a:t>
            </a:r>
            <a:r>
              <a:rPr lang="ru-RU" dirty="0" smtClean="0"/>
              <a:t> палладий назван </a:t>
            </a:r>
          </a:p>
          <a:p>
            <a:pPr>
              <a:buNone/>
            </a:pPr>
            <a:r>
              <a:rPr lang="ru-RU" dirty="0" smtClean="0"/>
              <a:t>по планете Паллада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Uranu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1000108"/>
            <a:ext cx="2724152" cy="2724152"/>
          </a:xfrm>
          <a:prstGeom prst="rect">
            <a:avLst/>
          </a:prstGeom>
        </p:spPr>
      </p:pic>
      <p:pic>
        <p:nvPicPr>
          <p:cNvPr id="5" name="Рисунок 4" descr="pluton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642918"/>
            <a:ext cx="2643206" cy="234709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b41438cdaf8224cb9b34e0d8385d2038_fu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2857496"/>
            <a:ext cx="2286016" cy="228601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sred147697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357562"/>
            <a:ext cx="3429024" cy="264320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Названия, характеризующие  свойства 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200" b="1" i="1" dirty="0" err="1" smtClean="0"/>
              <a:t>Ar</a:t>
            </a:r>
            <a:r>
              <a:rPr lang="ru-RU" sz="4200" dirty="0" smtClean="0"/>
              <a:t> - </a:t>
            </a:r>
            <a:r>
              <a:rPr lang="ru-RU" sz="4200" i="1" dirty="0" smtClean="0"/>
              <a:t>аргон</a:t>
            </a:r>
            <a:r>
              <a:rPr lang="ru-RU" sz="4200" dirty="0" smtClean="0"/>
              <a:t> от греческого "argos" (недеятельный)</a:t>
            </a:r>
          </a:p>
          <a:p>
            <a:pPr>
              <a:buNone/>
            </a:pPr>
            <a:r>
              <a:rPr lang="ru-RU" sz="4200" b="1" i="1" dirty="0" err="1" smtClean="0"/>
              <a:t>As</a:t>
            </a:r>
            <a:r>
              <a:rPr lang="ru-RU" sz="4200" dirty="0" smtClean="0"/>
              <a:t> -</a:t>
            </a:r>
            <a:r>
              <a:rPr lang="ru-RU" sz="4200" i="1" dirty="0" smtClean="0"/>
              <a:t>мышьяк</a:t>
            </a:r>
            <a:r>
              <a:rPr lang="ru-RU" sz="4200" dirty="0" smtClean="0"/>
              <a:t> лат. Arsenicum , русское название </a:t>
            </a:r>
          </a:p>
          <a:p>
            <a:pPr>
              <a:buNone/>
            </a:pPr>
            <a:r>
              <a:rPr lang="ru-RU" sz="4200" dirty="0" smtClean="0"/>
              <a:t>от слова «мышь» (препараты мышьяка </a:t>
            </a:r>
          </a:p>
          <a:p>
            <a:pPr>
              <a:buNone/>
            </a:pPr>
            <a:r>
              <a:rPr lang="ru-RU" sz="4200" dirty="0" smtClean="0"/>
              <a:t>применялись для истребления мышей и крыс).</a:t>
            </a:r>
          </a:p>
          <a:p>
            <a:pPr>
              <a:buNone/>
            </a:pPr>
            <a:r>
              <a:rPr lang="ru-RU" sz="4200" b="1" i="1" dirty="0" err="1" smtClean="0"/>
              <a:t>Ba</a:t>
            </a:r>
            <a:r>
              <a:rPr lang="ru-RU" sz="4200" dirty="0" smtClean="0"/>
              <a:t> -</a:t>
            </a:r>
            <a:r>
              <a:rPr lang="ru-RU" sz="4200" i="1" dirty="0" smtClean="0"/>
              <a:t>барий</a:t>
            </a:r>
            <a:r>
              <a:rPr lang="ru-RU" sz="4200" dirty="0" smtClean="0"/>
              <a:t> от греческого "</a:t>
            </a:r>
            <a:r>
              <a:rPr lang="ru-RU" sz="4200" dirty="0" err="1" smtClean="0"/>
              <a:t>barys</a:t>
            </a:r>
            <a:r>
              <a:rPr lang="ru-RU" sz="4200" dirty="0" smtClean="0"/>
              <a:t>" (тяжелый)</a:t>
            </a:r>
          </a:p>
          <a:p>
            <a:pPr>
              <a:buNone/>
            </a:pPr>
            <a:r>
              <a:rPr lang="ru-RU" sz="4200" b="1" i="1" dirty="0" err="1" smtClean="0"/>
              <a:t>Br</a:t>
            </a:r>
            <a:r>
              <a:rPr lang="ru-RU" sz="4200" dirty="0" smtClean="0"/>
              <a:t> -</a:t>
            </a:r>
            <a:r>
              <a:rPr lang="ru-RU" sz="4200" i="1" dirty="0" smtClean="0"/>
              <a:t>бром</a:t>
            </a:r>
            <a:r>
              <a:rPr lang="ru-RU" sz="4200" dirty="0" smtClean="0"/>
              <a:t> от греческого «bromos» — зловоние. Удушающий запах брома похож на запах хлора.</a:t>
            </a:r>
          </a:p>
          <a:p>
            <a:pPr>
              <a:buNone/>
            </a:pPr>
            <a:r>
              <a:rPr lang="ru-RU" sz="4200" b="1" i="1" dirty="0" err="1" smtClean="0"/>
              <a:t>Dy</a:t>
            </a:r>
            <a:r>
              <a:rPr lang="ru-RU" sz="4200" dirty="0" smtClean="0"/>
              <a:t> -</a:t>
            </a:r>
            <a:r>
              <a:rPr lang="ru-RU" sz="4200" b="1" dirty="0" smtClean="0"/>
              <a:t>диспрозий </a:t>
            </a:r>
            <a:r>
              <a:rPr lang="ru-RU" sz="4200" dirty="0" smtClean="0"/>
              <a:t>от греческого "dysprositos" (труднодоступный)</a:t>
            </a:r>
          </a:p>
          <a:p>
            <a:pPr>
              <a:buNone/>
            </a:pPr>
            <a:r>
              <a:rPr lang="ru-RU" sz="4200" b="1" i="1" dirty="0" err="1" smtClean="0"/>
              <a:t>Ne</a:t>
            </a:r>
            <a:r>
              <a:rPr lang="ru-RU" sz="4200" dirty="0" smtClean="0"/>
              <a:t> -неон от греческого «</a:t>
            </a:r>
            <a:r>
              <a:rPr lang="ru-RU" sz="4200" dirty="0" err="1" smtClean="0"/>
              <a:t>neos</a:t>
            </a:r>
            <a:r>
              <a:rPr lang="ru-RU" sz="4200" dirty="0" smtClean="0"/>
              <a:t>» — новый </a:t>
            </a:r>
          </a:p>
          <a:p>
            <a:pPr>
              <a:buNone/>
            </a:pPr>
            <a:r>
              <a:rPr lang="en-US" sz="4200" b="1" i="1" dirty="0" smtClean="0"/>
              <a:t>F</a:t>
            </a:r>
            <a:r>
              <a:rPr lang="en-US" sz="4200" dirty="0" smtClean="0"/>
              <a:t> –</a:t>
            </a:r>
            <a:r>
              <a:rPr lang="ru-RU" sz="4200" dirty="0" smtClean="0"/>
              <a:t>фтор от греч. „фторос“ — разрушение, гибель.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my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1571612"/>
            <a:ext cx="2032000" cy="2032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iCAI26S6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3643314"/>
            <a:ext cx="1785950" cy="1178727"/>
          </a:xfrm>
          <a:prstGeom prst="rect">
            <a:avLst/>
          </a:prstGeom>
          <a:effectLst>
            <a:softEdge rad="317500"/>
          </a:effectLst>
          <a:scene3d>
            <a:camera prst="isometricRightUp"/>
            <a:lightRig rig="threePt" dir="t"/>
          </a:scene3d>
        </p:spPr>
      </p:pic>
      <p:pic>
        <p:nvPicPr>
          <p:cNvPr id="6" name="Рисунок 5" descr="post-3-123013000023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852"/>
            <a:ext cx="1142976" cy="1162052"/>
          </a:xfrm>
          <a:prstGeom prst="rect">
            <a:avLst/>
          </a:prstGeom>
          <a:effectLst>
            <a:softEdge rad="317500"/>
          </a:effectLst>
          <a:scene3d>
            <a:camera prst="isometricRightUp"/>
            <a:lightRig rig="threePt" dir="t"/>
          </a:scene3d>
        </p:spPr>
      </p:pic>
      <p:pic>
        <p:nvPicPr>
          <p:cNvPr id="7" name="Рисунок 6" descr="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5910262"/>
            <a:ext cx="1285884" cy="947738"/>
          </a:xfrm>
          <a:prstGeom prst="rect">
            <a:avLst/>
          </a:prstGeom>
          <a:effectLst>
            <a:softEdge rad="127000"/>
          </a:effectLst>
          <a:scene3d>
            <a:camera prst="isometricTopUp"/>
            <a:lightRig rig="threePt" dir="t"/>
          </a:scene3d>
        </p:spPr>
      </p:pic>
      <p:pic>
        <p:nvPicPr>
          <p:cNvPr id="8" name="Рисунок 7" descr="272175-1229-5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4643446"/>
            <a:ext cx="2013067" cy="133826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715436" cy="580931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Ir-</a:t>
            </a:r>
            <a:r>
              <a:rPr lang="ru-RU" dirty="0" smtClean="0"/>
              <a:t> иридий от греческого "iris" (радуга)</a:t>
            </a:r>
          </a:p>
          <a:p>
            <a:pPr>
              <a:buNone/>
            </a:pPr>
            <a:r>
              <a:rPr lang="ru-RU" b="1" i="1" dirty="0" smtClean="0"/>
              <a:t>Kr</a:t>
            </a:r>
            <a:r>
              <a:rPr lang="ru-RU" dirty="0" smtClean="0"/>
              <a:t> -криптон от греческого "kryptos" (скрытый), в связи с трудностями получения</a:t>
            </a:r>
          </a:p>
          <a:p>
            <a:pPr>
              <a:buNone/>
            </a:pPr>
            <a:r>
              <a:rPr lang="ru-RU" b="1" i="1" dirty="0" smtClean="0"/>
              <a:t>La -</a:t>
            </a:r>
            <a:r>
              <a:rPr lang="ru-RU" dirty="0" smtClean="0"/>
              <a:t>лантан назван от греческого "lanthano" (скрываюсь), в связи с трудностями получения</a:t>
            </a:r>
          </a:p>
          <a:p>
            <a:pPr>
              <a:buNone/>
            </a:pPr>
            <a:r>
              <a:rPr lang="ru-RU" b="1" i="1" dirty="0" smtClean="0"/>
              <a:t>N</a:t>
            </a:r>
            <a:r>
              <a:rPr lang="ru-RU" dirty="0" smtClean="0"/>
              <a:t> -азот название от греческой </a:t>
            </a:r>
            <a:r>
              <a:rPr lang="ru-RU" i="1" dirty="0" err="1" smtClean="0"/>
              <a:t>a</a:t>
            </a:r>
            <a:r>
              <a:rPr lang="ru-RU" dirty="0" smtClean="0"/>
              <a:t> (отрицательная приставка) и </a:t>
            </a:r>
            <a:r>
              <a:rPr lang="ru-RU" i="1" dirty="0" smtClean="0"/>
              <a:t>zoe</a:t>
            </a:r>
            <a:r>
              <a:rPr lang="ru-RU" dirty="0" smtClean="0"/>
              <a:t> — жизнь (безжизненный)</a:t>
            </a:r>
          </a:p>
          <a:p>
            <a:pPr>
              <a:buNone/>
            </a:pPr>
            <a:r>
              <a:rPr lang="ru-RU" b="1" i="1" dirty="0" smtClean="0"/>
              <a:t>Pt</a:t>
            </a:r>
            <a:r>
              <a:rPr lang="ru-RU" dirty="0" smtClean="0"/>
              <a:t> -платина от испанского "platina" (уменьшительное от "plata" — серебро)</a:t>
            </a:r>
          </a:p>
          <a:p>
            <a:pPr>
              <a:buNone/>
            </a:pPr>
            <a:r>
              <a:rPr lang="ru-RU" b="1" i="1" dirty="0" smtClean="0"/>
              <a:t>Ra -</a:t>
            </a:r>
            <a:r>
              <a:rPr lang="ru-RU" dirty="0" smtClean="0"/>
              <a:t>радий от латинского "radius" (луч)</a:t>
            </a:r>
          </a:p>
          <a:p>
            <a:pPr>
              <a:buNone/>
            </a:pPr>
            <a:r>
              <a:rPr lang="ru-RU" b="1" i="1" dirty="0" smtClean="0"/>
              <a:t>Os</a:t>
            </a:r>
            <a:r>
              <a:rPr lang="ru-RU" dirty="0" smtClean="0"/>
              <a:t> -осмий назван от греческого "osme" (запах), по резко пахнущему, похожим на запах хлора и чеснока,  оксиду OsO</a:t>
            </a:r>
            <a:r>
              <a:rPr lang="ru-RU" baseline="-25000" dirty="0" smtClean="0"/>
              <a:t>4</a:t>
            </a:r>
          </a:p>
          <a:p>
            <a:endParaRPr lang="ru-RU" baseline="-25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hem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184" y="1285860"/>
            <a:ext cx="1758816" cy="19573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5124444"/>
            <a:ext cx="1557688" cy="1733556"/>
          </a:xfrm>
          <a:prstGeom prst="rect">
            <a:avLst/>
          </a:prstGeom>
          <a:effectLst>
            <a:softEdge rad="127000"/>
          </a:effectLst>
          <a:scene3d>
            <a:camera prst="perspectiveRelaxed"/>
            <a:lightRig rig="threePt" dir="t"/>
          </a:scene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Химические элементы, названные в честь исследователей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err="1" smtClean="0"/>
              <a:t>Bh</a:t>
            </a:r>
            <a:r>
              <a:rPr lang="ru-RU" dirty="0" smtClean="0"/>
              <a:t> -</a:t>
            </a:r>
            <a:r>
              <a:rPr lang="ru-RU" dirty="0" err="1" smtClean="0"/>
              <a:t>борий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назван в честь </a:t>
            </a:r>
          </a:p>
          <a:p>
            <a:pPr algn="ctr">
              <a:buNone/>
            </a:pPr>
            <a:r>
              <a:rPr lang="ru-RU" dirty="0" smtClean="0"/>
              <a:t>Нильса Бора, датского физика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45502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643050"/>
            <a:ext cx="3410450" cy="4429156"/>
          </a:xfrm>
          <a:effectLst>
            <a:softEdge rad="317500"/>
          </a:effectLst>
        </p:spPr>
      </p:pic>
      <p:sp>
        <p:nvSpPr>
          <p:cNvPr id="11266" name="AutoShape 2" descr="http://www.megabook.ru/MObjects/data/prev2004/chem1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://www.megabook.ru/MObjects/data/prev2004/chem1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://www.megabook.ru/MObjects/data/prev2004/chem1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://www.megabook.ru/MObjects/data/prev2004/chem1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bohriu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571876"/>
            <a:ext cx="2714644" cy="2661416"/>
          </a:xfrm>
          <a:prstGeom prst="rect">
            <a:avLst/>
          </a:prstGeom>
          <a:effectLst>
            <a:softEdge rad="31750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Химические элементы, названные в честь исследователей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err="1" smtClean="0"/>
              <a:t>Cm</a:t>
            </a:r>
            <a:r>
              <a:rPr lang="ru-RU" dirty="0" smtClean="0"/>
              <a:t> -кюрий </a:t>
            </a:r>
          </a:p>
          <a:p>
            <a:pPr algn="ctr">
              <a:buNone/>
            </a:pPr>
            <a:r>
              <a:rPr lang="ru-RU" dirty="0" smtClean="0"/>
              <a:t>назван в честь </a:t>
            </a:r>
          </a:p>
          <a:p>
            <a:pPr algn="ctr">
              <a:buNone/>
            </a:pPr>
            <a:r>
              <a:rPr lang="ru-RU" dirty="0" smtClean="0"/>
              <a:t>Пьера Кюри и</a:t>
            </a:r>
          </a:p>
          <a:p>
            <a:pPr algn="ctr">
              <a:buNone/>
            </a:pPr>
            <a:r>
              <a:rPr lang="ru-RU" dirty="0" smtClean="0"/>
              <a:t>Мари Склодовской-Кюри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В символе элемента (</a:t>
            </a:r>
            <a:r>
              <a:rPr lang="ru-RU" i="1" dirty="0" err="1" smtClean="0"/>
              <a:t>Cm</a:t>
            </a:r>
            <a:r>
              <a:rPr lang="ru-RU" i="1" dirty="0" smtClean="0"/>
              <a:t>)</a:t>
            </a:r>
          </a:p>
          <a:p>
            <a:pPr algn="ctr">
              <a:buNone/>
            </a:pPr>
            <a:r>
              <a:rPr lang="ru-RU" i="1" dirty="0" smtClean="0"/>
              <a:t>первая буква обозначает</a:t>
            </a:r>
          </a:p>
          <a:p>
            <a:pPr algn="ctr">
              <a:buNone/>
            </a:pPr>
            <a:r>
              <a:rPr lang="ru-RU" i="1" dirty="0" smtClean="0"/>
              <a:t>фамилию Кюри,</a:t>
            </a:r>
          </a:p>
          <a:p>
            <a:pPr algn="ctr">
              <a:buNone/>
            </a:pPr>
            <a:r>
              <a:rPr lang="ru-RU" i="1" dirty="0" smtClean="0"/>
              <a:t>вторая — имя Марии.</a:t>
            </a:r>
          </a:p>
          <a:p>
            <a:endParaRPr lang="ru-RU" dirty="0"/>
          </a:p>
        </p:txBody>
      </p:sp>
      <p:pic>
        <p:nvPicPr>
          <p:cNvPr id="5" name="Содержимое 4" descr="curie_law_52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86" y="1643050"/>
            <a:ext cx="4643470" cy="3786214"/>
          </a:xfrm>
          <a:effectLst>
            <a:softEdge rad="317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Химические элементы, названные в честь исследователей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4340237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Es</a:t>
            </a:r>
            <a:r>
              <a:rPr lang="ru-RU" dirty="0" smtClean="0"/>
              <a:t>- эйнштейний </a:t>
            </a:r>
          </a:p>
          <a:p>
            <a:pPr algn="ctr">
              <a:buNone/>
            </a:pPr>
            <a:r>
              <a:rPr lang="ru-RU" dirty="0" smtClean="0"/>
              <a:t> назван по имени физика</a:t>
            </a:r>
          </a:p>
          <a:p>
            <a:pPr algn="ctr">
              <a:buNone/>
            </a:pPr>
            <a:r>
              <a:rPr lang="ru-RU" dirty="0" smtClean="0"/>
              <a:t>Альберта Эйнштейна</a:t>
            </a:r>
          </a:p>
          <a:p>
            <a:endParaRPr lang="ru-RU" dirty="0"/>
          </a:p>
        </p:txBody>
      </p:sp>
      <p:pic>
        <p:nvPicPr>
          <p:cNvPr id="5" name="Содержимое 4" descr="rod_married_0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428736"/>
            <a:ext cx="3805645" cy="4833960"/>
          </a:xfrm>
          <a:effectLst>
            <a:softEdge rad="317500"/>
          </a:effectLst>
        </p:spPr>
      </p:pic>
      <p:pic>
        <p:nvPicPr>
          <p:cNvPr id="9218" name="Picture 2" descr="http://900igr.net/datai/fizika/Ejnshtejn-fizik/0016-020-V-chest-Ejnshtejna-nazvan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71876"/>
            <a:ext cx="2786082" cy="2786086"/>
          </a:xfrm>
          <a:prstGeom prst="rect">
            <a:avLst/>
          </a:prstGeom>
          <a:noFill/>
          <a:effectLst>
            <a:softEdge rad="31750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Химические элементы, названные в честь исследователей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err="1" smtClean="0"/>
              <a:t>Fm</a:t>
            </a:r>
            <a:r>
              <a:rPr lang="ru-RU" dirty="0" smtClean="0"/>
              <a:t>- фермий </a:t>
            </a:r>
          </a:p>
          <a:p>
            <a:pPr algn="ctr">
              <a:buNone/>
            </a:pPr>
            <a:r>
              <a:rPr lang="ru-RU" dirty="0" smtClean="0"/>
              <a:t>назван по имени физика </a:t>
            </a:r>
            <a:r>
              <a:rPr lang="ru-RU" dirty="0" err="1" smtClean="0"/>
              <a:t>Энрико</a:t>
            </a:r>
            <a:r>
              <a:rPr lang="ru-RU" dirty="0" smtClean="0"/>
              <a:t> Ферми</a:t>
            </a:r>
          </a:p>
          <a:p>
            <a:endParaRPr lang="ru-RU" dirty="0"/>
          </a:p>
        </p:txBody>
      </p:sp>
      <p:pic>
        <p:nvPicPr>
          <p:cNvPr id="6" name="Содержимое 5" descr="iCA7MB0H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7224" y="3429000"/>
            <a:ext cx="2753339" cy="2643206"/>
          </a:xfrm>
          <a:effectLst>
            <a:softEdge rad="317500"/>
          </a:effectLst>
        </p:spPr>
      </p:pic>
      <p:sp>
        <p:nvSpPr>
          <p:cNvPr id="8194" name="AutoShape 2" descr="http://www.megabook.ru/MObjects/data/prev2004/chem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857364"/>
            <a:ext cx="4595818" cy="421482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Химические элементы, названные в честь исследователей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err="1" smtClean="0"/>
              <a:t>Gd</a:t>
            </a:r>
            <a:r>
              <a:rPr lang="ru-RU" dirty="0" smtClean="0"/>
              <a:t>- гадолиний </a:t>
            </a:r>
          </a:p>
          <a:p>
            <a:pPr algn="ctr">
              <a:buNone/>
            </a:pPr>
            <a:r>
              <a:rPr lang="ru-RU" dirty="0" smtClean="0"/>
              <a:t>назван по имени финского химика Юхана Гадолина.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Это был первый случай,</a:t>
            </a:r>
          </a:p>
          <a:p>
            <a:pPr>
              <a:buNone/>
            </a:pPr>
            <a:r>
              <a:rPr lang="ru-RU" dirty="0" smtClean="0"/>
              <a:t>когда химический </a:t>
            </a:r>
          </a:p>
          <a:p>
            <a:pPr>
              <a:buNone/>
            </a:pPr>
            <a:r>
              <a:rPr lang="ru-RU" dirty="0" smtClean="0"/>
              <a:t>элемент назвали в </a:t>
            </a:r>
          </a:p>
          <a:p>
            <a:pPr>
              <a:buNone/>
            </a:pPr>
            <a:r>
              <a:rPr lang="ru-RU" dirty="0" smtClean="0"/>
              <a:t>честь учёного, </a:t>
            </a:r>
          </a:p>
          <a:p>
            <a:pPr>
              <a:buNone/>
            </a:pPr>
            <a:r>
              <a:rPr lang="ru-RU" dirty="0" smtClean="0"/>
              <a:t>открывшего его.</a:t>
            </a:r>
          </a:p>
        </p:txBody>
      </p:sp>
      <p:pic>
        <p:nvPicPr>
          <p:cNvPr id="5" name="Содержимое 4" descr="gadolin_y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0694" y="1357298"/>
            <a:ext cx="3071834" cy="3751859"/>
          </a:xfrm>
          <a:effectLst>
            <a:softEdge rad="317500"/>
          </a:effectLst>
        </p:spPr>
      </p:pic>
      <p:pic>
        <p:nvPicPr>
          <p:cNvPr id="6" name="Рисунок 5" descr="g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4000504"/>
            <a:ext cx="3365509" cy="2524132"/>
          </a:xfrm>
          <a:prstGeom prst="rect">
            <a:avLst/>
          </a:prstGeom>
          <a:effectLst>
            <a:softEdge rad="31750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001156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4400" b="1" i="1" dirty="0" smtClean="0">
                <a:solidFill>
                  <a:srgbClr val="1905AF"/>
                </a:solidFill>
              </a:rPr>
              <a:t>Этимология - это раздел языкознания, исследующий происхождение слов разных языков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1905AF"/>
                </a:solidFill>
              </a:rPr>
              <a:t>               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1905AF"/>
                </a:solidFill>
              </a:rPr>
              <a:t>  [гр. «ety-mologia»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1905AF"/>
                </a:solidFill>
              </a:rPr>
              <a:t>  etymon- истина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1905AF"/>
                </a:solidFill>
              </a:rPr>
              <a:t>+ logos- понятие,  учение]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692125_hu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9" y="2571744"/>
            <a:ext cx="3451147" cy="3429024"/>
          </a:xfrm>
          <a:prstGeom prst="rect">
            <a:avLst/>
          </a:prstGeom>
          <a:effectLst>
            <a:softEdge rad="3175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Химические элементы, названные в честь исследователей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err="1" smtClean="0"/>
              <a:t>Lr</a:t>
            </a:r>
            <a:r>
              <a:rPr lang="ru-RU" dirty="0" smtClean="0"/>
              <a:t>- лоуренсий </a:t>
            </a:r>
          </a:p>
          <a:p>
            <a:pPr algn="ctr">
              <a:buNone/>
            </a:pPr>
            <a:r>
              <a:rPr lang="ru-RU" dirty="0" smtClean="0"/>
              <a:t>назван по имени </a:t>
            </a:r>
          </a:p>
          <a:p>
            <a:pPr algn="ctr">
              <a:buNone/>
            </a:pPr>
            <a:r>
              <a:rPr lang="ru-RU" dirty="0" smtClean="0"/>
              <a:t>Эрнеста</a:t>
            </a:r>
          </a:p>
          <a:p>
            <a:pPr algn="ctr">
              <a:buNone/>
            </a:pPr>
            <a:r>
              <a:rPr lang="ru-RU" dirty="0" smtClean="0"/>
              <a:t>Орландо Лоуренса,</a:t>
            </a:r>
          </a:p>
          <a:p>
            <a:pPr algn="ctr">
              <a:buNone/>
            </a:pPr>
            <a:r>
              <a:rPr lang="ru-RU" dirty="0" smtClean="0"/>
              <a:t>американского физика </a:t>
            </a:r>
          </a:p>
          <a:p>
            <a:endParaRPr lang="ru-RU" dirty="0"/>
          </a:p>
        </p:txBody>
      </p:sp>
      <p:pic>
        <p:nvPicPr>
          <p:cNvPr id="7" name="Содержимое 6" descr="08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571612"/>
            <a:ext cx="3886046" cy="4711625"/>
          </a:xfrm>
          <a:effectLst>
            <a:softEdge rad="317500"/>
          </a:effectLst>
        </p:spPr>
      </p:pic>
      <p:sp>
        <p:nvSpPr>
          <p:cNvPr id="6146" name="AutoShape 2" descr="http://www.megabook.ru/MObjects/data/prev2004/chem1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im2-tub-ru.yandex.net/i?id=896180786-18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863344"/>
            <a:ext cx="3000396" cy="2640350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Химические элементы, названные в честь исследователей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err="1" smtClean="0"/>
              <a:t>Mt</a:t>
            </a:r>
            <a:r>
              <a:rPr lang="ru-RU" dirty="0" smtClean="0"/>
              <a:t>- мейтнерий </a:t>
            </a:r>
          </a:p>
          <a:p>
            <a:pPr algn="ctr">
              <a:buNone/>
            </a:pPr>
            <a:r>
              <a:rPr lang="ru-RU" dirty="0" smtClean="0"/>
              <a:t>назван в честь Лизы Мейтнер </a:t>
            </a:r>
          </a:p>
          <a:p>
            <a:pPr algn="ctr">
              <a:buNone/>
            </a:pPr>
            <a:r>
              <a:rPr lang="ru-RU" dirty="0" smtClean="0"/>
              <a:t> австрийского физика</a:t>
            </a:r>
          </a:p>
          <a:p>
            <a:endParaRPr lang="ru-RU" dirty="0"/>
          </a:p>
        </p:txBody>
      </p:sp>
      <p:pic>
        <p:nvPicPr>
          <p:cNvPr id="5" name="Содержимое 4" descr="51291978_Lise_Meitn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1643049"/>
            <a:ext cx="3571900" cy="4825667"/>
          </a:xfrm>
          <a:effectLst>
            <a:softEdge rad="317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6" name="Рисунок 5" descr="10170826-meitnerium-periodic-table-of-elements--3d-ma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592288"/>
            <a:ext cx="3465502" cy="2908546"/>
          </a:xfrm>
          <a:prstGeom prst="rect">
            <a:avLst/>
          </a:prstGeom>
          <a:effectLst>
            <a:softEdge rad="6350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Химические элементы, названные в честь исследователей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err="1" smtClean="0"/>
              <a:t>No</a:t>
            </a:r>
            <a:r>
              <a:rPr lang="ru-RU" dirty="0" smtClean="0"/>
              <a:t>- </a:t>
            </a:r>
            <a:r>
              <a:rPr lang="ru-RU" dirty="0" err="1" smtClean="0"/>
              <a:t>нобелий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название дано шведскими учеными по имени Альфреда Нобеля</a:t>
            </a:r>
          </a:p>
          <a:p>
            <a:endParaRPr lang="ru-RU" dirty="0"/>
          </a:p>
        </p:txBody>
      </p:sp>
      <p:pic>
        <p:nvPicPr>
          <p:cNvPr id="5" name="Содержимое 4" descr="10%20page%20nobel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4942" y="1571612"/>
            <a:ext cx="3429024" cy="5183408"/>
          </a:xfrm>
          <a:effectLst>
            <a:softEdge rad="317500"/>
          </a:effectLst>
          <a:scene3d>
            <a:camera prst="isometricOffAxis1Right"/>
            <a:lightRig rig="threePt" dir="t"/>
          </a:scene3d>
        </p:spPr>
      </p:pic>
      <p:pic>
        <p:nvPicPr>
          <p:cNvPr id="6" name="Рисунок 5" descr="nobeli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643314"/>
            <a:ext cx="4071966" cy="2662528"/>
          </a:xfrm>
          <a:prstGeom prst="rect">
            <a:avLst/>
          </a:prstGeom>
          <a:effectLst>
            <a:softEdge rad="3175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Химические элементы, названные в честь исследователей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err="1" smtClean="0"/>
              <a:t>Rf</a:t>
            </a:r>
            <a:r>
              <a:rPr lang="ru-RU" dirty="0" smtClean="0"/>
              <a:t>- резерфордий </a:t>
            </a:r>
          </a:p>
          <a:p>
            <a:pPr algn="ctr">
              <a:buNone/>
            </a:pPr>
            <a:r>
              <a:rPr lang="ru-RU" dirty="0" smtClean="0"/>
              <a:t>назван в честь химика и физика </a:t>
            </a:r>
          </a:p>
          <a:p>
            <a:pPr algn="ctr">
              <a:buNone/>
            </a:pPr>
            <a:r>
              <a:rPr lang="ru-RU" dirty="0" smtClean="0"/>
              <a:t>Эрнеста Резерфорда</a:t>
            </a:r>
          </a:p>
          <a:p>
            <a:endParaRPr lang="ru-RU" dirty="0"/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0" y="1571612"/>
            <a:ext cx="3560293" cy="4936610"/>
          </a:xfrm>
          <a:effectLst>
            <a:softEdge rad="635000"/>
          </a:effectLst>
        </p:spPr>
      </p:pic>
      <p:pic>
        <p:nvPicPr>
          <p:cNvPr id="6" name="Рисунок 5" descr="iCA135AJ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643314"/>
            <a:ext cx="2571759" cy="2857510"/>
          </a:xfrm>
          <a:prstGeom prst="rect">
            <a:avLst/>
          </a:prstGeom>
          <a:effectLst>
            <a:softEdge rad="317500"/>
          </a:effectLst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Химические элементы, названные в честь исследователей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357718" cy="4525963"/>
          </a:xfrm>
        </p:spPr>
        <p:txBody>
          <a:bodyPr/>
          <a:lstStyle/>
          <a:p>
            <a:pPr algn="ctr">
              <a:buNone/>
            </a:pPr>
            <a:r>
              <a:rPr lang="ru-RU" b="1" i="1" dirty="0" err="1" smtClean="0"/>
              <a:t>Sg</a:t>
            </a:r>
            <a:r>
              <a:rPr lang="en-US" dirty="0" smtClean="0"/>
              <a:t>- </a:t>
            </a:r>
            <a:r>
              <a:rPr lang="ru-RU" dirty="0" smtClean="0"/>
              <a:t>сиборгий </a:t>
            </a:r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ru-RU" dirty="0" smtClean="0"/>
              <a:t>назван в честь </a:t>
            </a:r>
            <a:endParaRPr lang="en-US" dirty="0" smtClean="0"/>
          </a:p>
          <a:p>
            <a:pPr algn="ctr">
              <a:buNone/>
            </a:pPr>
            <a:r>
              <a:rPr lang="ru-RU" dirty="0" err="1" smtClean="0"/>
              <a:t>Гленна</a:t>
            </a:r>
            <a:r>
              <a:rPr lang="ru-RU" dirty="0" smtClean="0"/>
              <a:t> Теодора </a:t>
            </a:r>
            <a:r>
              <a:rPr lang="ru-RU" dirty="0" err="1" smtClean="0"/>
              <a:t>Сиборга</a:t>
            </a:r>
            <a:r>
              <a:rPr lang="ru-RU" dirty="0" smtClean="0"/>
              <a:t>, американского специалиста по ядерной химии и лауреата Нобелевской премии</a:t>
            </a:r>
          </a:p>
          <a:p>
            <a:endParaRPr lang="ru-RU" dirty="0"/>
          </a:p>
        </p:txBody>
      </p:sp>
      <p:pic>
        <p:nvPicPr>
          <p:cNvPr id="5" name="Содержимое 4" descr="96703536_lowr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0" y="1643050"/>
            <a:ext cx="3793666" cy="4724300"/>
          </a:xfrm>
          <a:effectLst>
            <a:softEdge rad="6350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6" name="Рисунок 5" descr="iCAZGD29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4587859"/>
            <a:ext cx="2500330" cy="2270141"/>
          </a:xfrm>
          <a:prstGeom prst="rect">
            <a:avLst/>
          </a:prstGeom>
          <a:effectLst>
            <a:softEdge rad="317500"/>
          </a:effectLst>
          <a:scene3d>
            <a:camera prst="isometricTopUp"/>
            <a:lightRig rig="threePt" dir="t"/>
          </a:scene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Химические элементы, названные в честь исследователей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М</a:t>
            </a:r>
            <a:r>
              <a:rPr lang="en-US" b="1" i="1" dirty="0" smtClean="0"/>
              <a:t>d</a:t>
            </a:r>
            <a:r>
              <a:rPr lang="en-US" dirty="0" smtClean="0"/>
              <a:t>- </a:t>
            </a:r>
            <a:r>
              <a:rPr lang="ru-RU" dirty="0" smtClean="0"/>
              <a:t>Менделевий</a:t>
            </a:r>
          </a:p>
          <a:p>
            <a:pPr algn="ctr">
              <a:buNone/>
            </a:pPr>
            <a:r>
              <a:rPr lang="ru-RU" dirty="0" smtClean="0"/>
              <a:t>Назван в честь Д.И. Менделеева.</a:t>
            </a:r>
            <a:endParaRPr lang="ru-RU" dirty="0"/>
          </a:p>
        </p:txBody>
      </p:sp>
      <p:pic>
        <p:nvPicPr>
          <p:cNvPr id="5" name="Содержимое 4" descr="mendeleevy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571612"/>
            <a:ext cx="3719079" cy="4965263"/>
          </a:xfrm>
          <a:effectLst>
            <a:softEdge rad="317500"/>
          </a:effectLst>
        </p:spPr>
      </p:pic>
      <p:pic>
        <p:nvPicPr>
          <p:cNvPr id="6" name="Рисунок 5" descr="periodic_tab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214686"/>
            <a:ext cx="4786314" cy="3033714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214291"/>
            <a:ext cx="8715436" cy="121444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b="1" dirty="0" smtClean="0">
                <a:solidFill>
                  <a:srgbClr val="5FF3C9"/>
                </a:solidFill>
              </a:rPr>
              <a:t>В 1814 году появились символы и названия химических элементов, которыми химики пользуются по сей день.</a:t>
            </a:r>
          </a:p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714744" y="1643050"/>
            <a:ext cx="5286412" cy="50006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Шведский химик </a:t>
            </a:r>
            <a:r>
              <a:rPr lang="ru-RU" dirty="0" smtClean="0">
                <a:hlinkClick r:id="rId2"/>
              </a:rPr>
              <a:t>Йенс-Якоб Берцелиус</a:t>
            </a:r>
            <a:r>
              <a:rPr lang="ru-RU" dirty="0" smtClean="0"/>
              <a:t> предложил обозначать химические элементы первой буквой (или первой и одной из следующих букв) латинского названия элемента.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Например, водород (по-латыни "гидрогениум", </a:t>
            </a:r>
            <a:r>
              <a:rPr lang="ru-RU" dirty="0" err="1" smtClean="0"/>
              <a:t>Hydrogenium</a:t>
            </a:r>
            <a:r>
              <a:rPr lang="ru-RU" dirty="0" smtClean="0"/>
              <a:t>)- </a:t>
            </a:r>
          </a:p>
          <a:p>
            <a:pPr>
              <a:buNone/>
            </a:pPr>
            <a:r>
              <a:rPr lang="ru-RU" dirty="0" smtClean="0"/>
              <a:t>      Н (читается "</a:t>
            </a:r>
            <a:r>
              <a:rPr lang="ru-RU" dirty="0" err="1" smtClean="0"/>
              <a:t>аш</a:t>
            </a:r>
            <a:r>
              <a:rPr lang="ru-RU" dirty="0" smtClean="0"/>
              <a:t>") </a:t>
            </a:r>
          </a:p>
          <a:p>
            <a:pPr>
              <a:buNone/>
            </a:pPr>
            <a:r>
              <a:rPr lang="ru-RU" dirty="0" smtClean="0"/>
              <a:t>      углерод (по-латыни "карбонеум (Carboneum) - C (читается "</a:t>
            </a:r>
            <a:r>
              <a:rPr lang="ru-RU" dirty="0" err="1" smtClean="0"/>
              <a:t>цэ</a:t>
            </a:r>
            <a:r>
              <a:rPr lang="ru-RU" dirty="0" smtClean="0"/>
              <a:t>")    золото (по-латыни "аурум" </a:t>
            </a:r>
          </a:p>
          <a:p>
            <a:pPr>
              <a:buNone/>
            </a:pPr>
            <a:r>
              <a:rPr lang="ru-RU" dirty="0" smtClean="0"/>
              <a:t>      Aurum) - Au (читается тоже "аурум")</a:t>
            </a:r>
          </a:p>
          <a:p>
            <a:endParaRPr lang="ru-RU" dirty="0"/>
          </a:p>
        </p:txBody>
      </p:sp>
      <p:pic>
        <p:nvPicPr>
          <p:cNvPr id="5" name="Содержимое 3" descr="0b8cf725be173150c0a9377e263ad67b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1285860"/>
            <a:ext cx="3786214" cy="5214974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5FF3C9"/>
                </a:solidFill>
              </a:rPr>
              <a:t>Некоторые названия отражают представления о функциях элементов в химических реакциях:</a:t>
            </a:r>
            <a:endParaRPr lang="ru-RU" sz="3200" dirty="0">
              <a:solidFill>
                <a:srgbClr val="5FF3C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43050"/>
            <a:ext cx="4352956" cy="24288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водород  </a:t>
            </a:r>
            <a:r>
              <a:rPr lang="ru-RU" b="1" i="1" dirty="0" smtClean="0"/>
              <a:t>Н</a:t>
            </a:r>
            <a:r>
              <a:rPr lang="ru-RU" dirty="0" smtClean="0"/>
              <a:t> "рождает" воду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3050"/>
            <a:ext cx="4038600" cy="44831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кислород </a:t>
            </a:r>
            <a:r>
              <a:rPr lang="ru-RU" b="1" i="1" dirty="0" smtClean="0"/>
              <a:t>О</a:t>
            </a:r>
            <a:r>
              <a:rPr lang="ru-RU" dirty="0" smtClean="0"/>
              <a:t> - кислоты.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4643446"/>
            <a:ext cx="878687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905AF"/>
                </a:solidFill>
                <a:effectLst/>
                <a:latin typeface="Verdana" pitchFamily="34" charset="0"/>
              </a:rPr>
              <a:t>Эти названия — дословный перевод на русский с латыни (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1905AF"/>
                </a:solidFill>
                <a:effectLst/>
                <a:latin typeface="Verdana" pitchFamily="34" charset="0"/>
              </a:rPr>
              <a:t>hydrogenium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905AF"/>
                </a:solidFill>
                <a:effectLst/>
                <a:latin typeface="Verdana" pitchFamily="34" charset="0"/>
              </a:rPr>
              <a:t>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1905AF"/>
                </a:solidFill>
                <a:effectLst/>
                <a:latin typeface="Verdana" pitchFamily="34" charset="0"/>
              </a:rPr>
              <a:t>oxygenium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905AF"/>
                </a:solidFill>
                <a:effectLst/>
                <a:latin typeface="Verdana" pitchFamily="34" charset="0"/>
              </a:rPr>
              <a:t>).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905AF"/>
                </a:solidFill>
                <a:effectLst/>
                <a:latin typeface="Verdana" pitchFamily="34" charset="0"/>
              </a:rPr>
              <a:t>Их придумал А.Л. Лавуазье, который ошибочно полагал, что кислород „рождает“ все кислоты. Логичнее было бы поступить наоборот: назвать кислород водородом (этот элемент тоже „рождает“ воду), а водород — кислородом, так как он входит в состав всех кислот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1905AF"/>
                </a:solidFill>
                <a:effectLst/>
                <a:latin typeface="Verdana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1905AF"/>
              </a:solidFill>
              <a:effectLst/>
              <a:latin typeface="Arial" pitchFamily="34" charset="0"/>
            </a:endParaRPr>
          </a:p>
        </p:txBody>
      </p:sp>
      <p:pic>
        <p:nvPicPr>
          <p:cNvPr id="5123" name="Picture 3" descr="http://www.srbp.ru/photos/13362979703629716149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14554"/>
            <a:ext cx="7500990" cy="242889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1122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Есть названия элементов, обязанные собой цвету простых веществ и соединений: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74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571612"/>
            <a:ext cx="9001156" cy="5405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err="1" smtClean="0">
                <a:solidFill>
                  <a:srgbClr val="C00000"/>
                </a:solidFill>
              </a:rPr>
              <a:t>Rb</a:t>
            </a:r>
            <a:r>
              <a:rPr lang="ru-RU" sz="2800" b="1" i="1" dirty="0" smtClean="0">
                <a:solidFill>
                  <a:srgbClr val="C00000"/>
                </a:solidFill>
              </a:rPr>
              <a:t>-</a:t>
            </a:r>
            <a:r>
              <a:rPr lang="ru-RU" sz="2800" b="1" dirty="0" smtClean="0">
                <a:solidFill>
                  <a:srgbClr val="C00000"/>
                </a:solidFill>
              </a:rPr>
              <a:t> рубидий от латинского "rubidus"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(темно-красный), открыт по линиям в красной части спектра.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None/>
            </a:pPr>
            <a:r>
              <a:rPr lang="ru-RU" sz="2800" b="1" i="1" dirty="0" err="1" smtClean="0">
                <a:solidFill>
                  <a:srgbClr val="CCFF33"/>
                </a:solidFill>
              </a:rPr>
              <a:t>Cl</a:t>
            </a:r>
            <a:r>
              <a:rPr lang="ru-RU" sz="2800" b="1" dirty="0" smtClean="0">
                <a:solidFill>
                  <a:srgbClr val="CCFF33"/>
                </a:solidFill>
              </a:rPr>
              <a:t> -</a:t>
            </a:r>
            <a:r>
              <a:rPr lang="ru-RU" sz="2800" b="1" i="1" dirty="0" smtClean="0">
                <a:solidFill>
                  <a:srgbClr val="CCFF33"/>
                </a:solidFill>
              </a:rPr>
              <a:t>хлор</a:t>
            </a:r>
            <a:r>
              <a:rPr lang="ru-RU" sz="2800" b="1" dirty="0" smtClean="0">
                <a:solidFill>
                  <a:srgbClr val="CCFF33"/>
                </a:solidFill>
              </a:rPr>
              <a:t> от греческого "chloros" (желто-зеленый)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CCFF33"/>
                </a:solidFill>
              </a:rPr>
              <a:t>Именно такой цвет имеет этот газ</a:t>
            </a:r>
          </a:p>
          <a:p>
            <a:pPr algn="ctr">
              <a:buNone/>
            </a:pPr>
            <a:r>
              <a:rPr lang="ru-RU" sz="2800" b="1" i="1" dirty="0" err="1" smtClean="0">
                <a:solidFill>
                  <a:srgbClr val="256EFF"/>
                </a:solidFill>
              </a:rPr>
              <a:t>Cs</a:t>
            </a:r>
            <a:r>
              <a:rPr lang="ru-RU" sz="2800" b="1" dirty="0" smtClean="0">
                <a:solidFill>
                  <a:srgbClr val="256EFF"/>
                </a:solidFill>
              </a:rPr>
              <a:t> -</a:t>
            </a:r>
            <a:r>
              <a:rPr lang="ru-RU" sz="2800" b="1" i="1" dirty="0" smtClean="0">
                <a:solidFill>
                  <a:srgbClr val="256EFF"/>
                </a:solidFill>
              </a:rPr>
              <a:t>цезий</a:t>
            </a:r>
            <a:r>
              <a:rPr lang="ru-RU" sz="2800" b="1" dirty="0" smtClean="0">
                <a:solidFill>
                  <a:srgbClr val="256EFF"/>
                </a:solidFill>
              </a:rPr>
              <a:t> от латинского "caesius" (голубой), открыт по ярко-синим спектральным линиям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B420D2"/>
                </a:solidFill>
              </a:rPr>
              <a:t>I-</a:t>
            </a:r>
            <a:r>
              <a:rPr lang="ru-RU" sz="2800" b="1" dirty="0" smtClean="0">
                <a:solidFill>
                  <a:srgbClr val="B420D2"/>
                </a:solidFill>
              </a:rPr>
              <a:t> йод назван по цвету паров: греч. iodes фиолетовый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B420D2"/>
                </a:solidFill>
              </a:rPr>
              <a:t>Такой цвет имеют пары этого элемента</a:t>
            </a:r>
            <a:endParaRPr lang="ru-RU" sz="2800" b="1" dirty="0" smtClean="0">
              <a:solidFill>
                <a:srgbClr val="B420D2"/>
              </a:solidFill>
            </a:endParaRPr>
          </a:p>
          <a:p>
            <a:pPr algn="ctr">
              <a:buNone/>
            </a:pPr>
            <a:r>
              <a:rPr lang="ru-RU" sz="2800" b="1" i="1" dirty="0" err="1" smtClean="0">
                <a:solidFill>
                  <a:srgbClr val="1905AF"/>
                </a:solidFill>
              </a:rPr>
              <a:t>In</a:t>
            </a:r>
            <a:r>
              <a:rPr lang="ru-RU" sz="2800" b="1" i="1" dirty="0" smtClean="0">
                <a:solidFill>
                  <a:srgbClr val="1905AF"/>
                </a:solidFill>
              </a:rPr>
              <a:t>-</a:t>
            </a:r>
            <a:r>
              <a:rPr lang="ru-RU" sz="2800" b="1" dirty="0" smtClean="0">
                <a:solidFill>
                  <a:srgbClr val="1905AF"/>
                </a:solidFill>
              </a:rPr>
              <a:t> индий назван по синей (цвета индиго) линии спектра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P- фосфор от греческого "phosphoros" (светоносный)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36841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Очень многие элементы имеют названия, происходящие от содержащих их минералов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1714488"/>
          <a:ext cx="8501122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5FF3C9"/>
                </a:solidFill>
              </a:rPr>
              <a:t>Некоторые элементы имеют географическое происхождение</a:t>
            </a:r>
            <a:endParaRPr lang="ru-RU" dirty="0">
              <a:solidFill>
                <a:srgbClr val="5FF3C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500694" cy="51149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i="1" dirty="0" err="1" smtClean="0"/>
              <a:t>Na</a:t>
            </a:r>
            <a:r>
              <a:rPr lang="ru-RU" b="1" i="1" dirty="0" smtClean="0"/>
              <a:t>- </a:t>
            </a:r>
            <a:r>
              <a:rPr lang="ru-RU" dirty="0" smtClean="0"/>
              <a:t>натрий (от "</a:t>
            </a:r>
            <a:r>
              <a:rPr lang="ru-RU" dirty="0" err="1" smtClean="0"/>
              <a:t>Натрум</a:t>
            </a:r>
            <a:r>
              <a:rPr lang="ru-RU" dirty="0" smtClean="0"/>
              <a:t>" - имени соленого озера в Африке, где в древности добывали природную соду, карбонат натрия),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b="1" i="1" dirty="0" err="1" smtClean="0"/>
              <a:t>Cu</a:t>
            </a:r>
            <a:r>
              <a:rPr lang="ru-RU" b="1" i="1" dirty="0" smtClean="0"/>
              <a:t>- </a:t>
            </a:r>
            <a:r>
              <a:rPr lang="ru-RU" dirty="0" smtClean="0"/>
              <a:t>медь (латинское "</a:t>
            </a:r>
            <a:r>
              <a:rPr lang="ru-RU" dirty="0" err="1" smtClean="0"/>
              <a:t>купрум</a:t>
            </a:r>
            <a:r>
              <a:rPr lang="ru-RU" dirty="0" smtClean="0"/>
              <a:t>"- </a:t>
            </a:r>
            <a:r>
              <a:rPr lang="ru-RU" dirty="0" err="1" smtClean="0"/>
              <a:t>Cuprum</a:t>
            </a:r>
            <a:r>
              <a:rPr lang="ru-RU" dirty="0" smtClean="0"/>
              <a:t> образовано от имени острова Кипр с его богатыми медными приисками). </a:t>
            </a:r>
          </a:p>
          <a:p>
            <a:endParaRPr lang="ru-RU" dirty="0"/>
          </a:p>
        </p:txBody>
      </p:sp>
      <p:pic>
        <p:nvPicPr>
          <p:cNvPr id="4" name="Рисунок 3" descr="132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982" y="1357299"/>
            <a:ext cx="3773860" cy="266978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4578" name="Picture 2" descr="http://magellan-vrn.ru/gallery/cyprus/big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143380"/>
            <a:ext cx="3595712" cy="251819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5FF3C9"/>
                </a:solidFill>
              </a:rPr>
              <a:t>Некоторые элементы имеют географическое происхождение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600200"/>
            <a:ext cx="5257808" cy="51149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b="1" i="1" dirty="0" err="1" smtClean="0">
                <a:solidFill>
                  <a:schemeClr val="accent6"/>
                </a:solidFill>
              </a:rPr>
              <a:t>Sc</a:t>
            </a:r>
            <a:r>
              <a:rPr lang="ru-RU" dirty="0" smtClean="0">
                <a:solidFill>
                  <a:schemeClr val="accent6"/>
                </a:solidFill>
              </a:rPr>
              <a:t> скандий назван от латинского "Scandia" (Скандинавский полуостров)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6"/>
                </a:solidFill>
              </a:rPr>
              <a:t>    </a:t>
            </a:r>
          </a:p>
          <a:p>
            <a:pPr algn="ctr">
              <a:buNone/>
            </a:pPr>
            <a:endParaRPr lang="ru-RU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6"/>
                </a:solidFill>
              </a:rPr>
              <a:t>     </a:t>
            </a:r>
            <a:r>
              <a:rPr lang="ru-RU" b="1" i="1" dirty="0" err="1" smtClean="0">
                <a:solidFill>
                  <a:schemeClr val="accent6"/>
                </a:solidFill>
              </a:rPr>
              <a:t>Mg</a:t>
            </a:r>
            <a:r>
              <a:rPr lang="ru-RU" dirty="0" smtClean="0">
                <a:solidFill>
                  <a:schemeClr val="accent6"/>
                </a:solidFill>
              </a:rPr>
              <a:t> магний от названия древнего города Магнезия в Малой Азии,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6"/>
                </a:solidFill>
              </a:rPr>
              <a:t>     в окрестностях которого имеются залежи минерала магнезита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7650" name="Picture 2" descr="http://eoimages.gsfc.nasa.gov/images/imagerecords/3000/3239/scandinavia.TMO200305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3571900" cy="257176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7652" name="Picture 4" descr="http://img-fotki.yandex.ru/get/5708/kseniya-arhipova2011.0/0_4e505_c2ce477e_XL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2" y="3929066"/>
            <a:ext cx="3876664" cy="292893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43985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5FF3C9"/>
                </a:solidFill>
              </a:rPr>
              <a:t>Некоторые элементы названы в честь стран и частей света, где жили их первооткрыватели, городов и даже деревень, где они были найдены.</a:t>
            </a:r>
            <a:endParaRPr lang="ru-RU" sz="3200" dirty="0">
              <a:solidFill>
                <a:srgbClr val="5FF3C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8643998" cy="42376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i="1" dirty="0" err="1" smtClean="0"/>
              <a:t>Am</a:t>
            </a:r>
            <a:r>
              <a:rPr lang="ru-RU" sz="3200" dirty="0" smtClean="0"/>
              <a:t> америций лат. Americium от слова «Америка»</a:t>
            </a:r>
          </a:p>
          <a:p>
            <a:pPr>
              <a:buNone/>
            </a:pPr>
            <a:r>
              <a:rPr lang="ru-RU" sz="3200" b="1" i="1" dirty="0" err="1" smtClean="0"/>
              <a:t>Bk</a:t>
            </a:r>
            <a:r>
              <a:rPr lang="ru-RU" sz="3200" dirty="0" smtClean="0"/>
              <a:t> берклий  (г. Беркли, США)</a:t>
            </a:r>
          </a:p>
          <a:p>
            <a:pPr>
              <a:buNone/>
            </a:pPr>
            <a:r>
              <a:rPr lang="ru-RU" sz="3200" b="1" i="1" dirty="0" err="1" smtClean="0"/>
              <a:t>Eu</a:t>
            </a:r>
            <a:r>
              <a:rPr lang="ru-RU" sz="3200" dirty="0" smtClean="0"/>
              <a:t> европий от слова «Европа»</a:t>
            </a:r>
          </a:p>
          <a:p>
            <a:pPr>
              <a:buNone/>
            </a:pPr>
            <a:r>
              <a:rPr lang="ru-RU" sz="3200" b="1" i="1" dirty="0" err="1" smtClean="0"/>
              <a:t>Ga</a:t>
            </a:r>
            <a:r>
              <a:rPr lang="ru-RU" sz="3200" dirty="0" smtClean="0"/>
              <a:t> галлий назван от Gallia, латинского названия Франции</a:t>
            </a:r>
          </a:p>
          <a:p>
            <a:pPr>
              <a:buNone/>
            </a:pPr>
            <a:r>
              <a:rPr lang="ru-RU" sz="3200" b="1" i="1" dirty="0" err="1" smtClean="0"/>
              <a:t>Ge</a:t>
            </a:r>
            <a:r>
              <a:rPr lang="ru-RU" sz="3200" dirty="0" smtClean="0"/>
              <a:t> германий назван от латинского Germania (Германия), в честь родины К. А. </a:t>
            </a:r>
            <a:r>
              <a:rPr lang="ru-RU" sz="3200" dirty="0" err="1" smtClean="0"/>
              <a:t>Винклер</a:t>
            </a:r>
            <a:endParaRPr lang="ru-RU" sz="3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427</TotalTime>
  <Words>995</Words>
  <Application>Microsoft Office PowerPoint</Application>
  <PresentationFormat>Экран (4:3)</PresentationFormat>
  <Paragraphs>177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Этимология химических элементов</vt:lpstr>
      <vt:lpstr>Презентация PowerPoint</vt:lpstr>
      <vt:lpstr>Презентация PowerPoint</vt:lpstr>
      <vt:lpstr>Некоторые названия отражают представления о функциях элементов в химических реакциях:</vt:lpstr>
      <vt:lpstr>Есть названия элементов, обязанные собой цвету простых веществ и соединений:</vt:lpstr>
      <vt:lpstr>Очень многие элементы имеют названия, происходящие от содержащих их минералов  </vt:lpstr>
      <vt:lpstr>Некоторые элементы имеют географическое происхождение</vt:lpstr>
      <vt:lpstr>Некоторые элементы имеют географическое происхождение</vt:lpstr>
      <vt:lpstr>Некоторые элементы названы в честь стран и частей света, где жили их первооткрыватели, городов и даже деревень, где они были найдены.</vt:lpstr>
      <vt:lpstr>Презентация PowerPoint</vt:lpstr>
      <vt:lpstr>В Периодической системе элементов можно найти имена богов и героев Древней Греции</vt:lpstr>
      <vt:lpstr>Названия планет Солнечной системы</vt:lpstr>
      <vt:lpstr>Названия, характеризующие  свойства </vt:lpstr>
      <vt:lpstr>Презентация PowerPoint</vt:lpstr>
      <vt:lpstr>Химические элементы, названные в честь исследователей</vt:lpstr>
      <vt:lpstr>Химические элементы, названные в честь исследователей</vt:lpstr>
      <vt:lpstr>Химические элементы, названные в честь исследователей</vt:lpstr>
      <vt:lpstr>Химические элементы, названные в честь исследователей</vt:lpstr>
      <vt:lpstr>Химические элементы, названные в честь исследователей</vt:lpstr>
      <vt:lpstr>Химические элементы, названные в честь исследователей</vt:lpstr>
      <vt:lpstr>Химические элементы, названные в честь исследователей</vt:lpstr>
      <vt:lpstr>Химические элементы, названные в честь исследователей</vt:lpstr>
      <vt:lpstr>Химические элементы, названные в честь исследователей</vt:lpstr>
      <vt:lpstr>Химические элементы, названные в честь исследователей</vt:lpstr>
      <vt:lpstr>Химические элементы, названные в честь исследователей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Этимология химических элементов</dc:title>
  <cp:lastModifiedBy>User</cp:lastModifiedBy>
  <cp:revision>52</cp:revision>
  <dcterms:modified xsi:type="dcterms:W3CDTF">2015-11-17T07:57:02Z</dcterms:modified>
</cp:coreProperties>
</file>