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0"/>
  </p:notesMasterIdLst>
  <p:sldIdLst>
    <p:sldId id="256" r:id="rId2"/>
    <p:sldId id="281" r:id="rId3"/>
    <p:sldId id="308" r:id="rId4"/>
    <p:sldId id="296" r:id="rId5"/>
    <p:sldId id="297" r:id="rId6"/>
    <p:sldId id="291" r:id="rId7"/>
    <p:sldId id="285" r:id="rId8"/>
    <p:sldId id="295" r:id="rId9"/>
    <p:sldId id="284" r:id="rId10"/>
    <p:sldId id="309" r:id="rId11"/>
    <p:sldId id="310" r:id="rId12"/>
    <p:sldId id="283" r:id="rId13"/>
    <p:sldId id="282" r:id="rId14"/>
    <p:sldId id="292" r:id="rId15"/>
    <p:sldId id="286" r:id="rId16"/>
    <p:sldId id="294" r:id="rId17"/>
    <p:sldId id="300" r:id="rId18"/>
    <p:sldId id="303" r:id="rId19"/>
    <p:sldId id="304" r:id="rId20"/>
    <p:sldId id="305" r:id="rId21"/>
    <p:sldId id="306" r:id="rId22"/>
    <p:sldId id="288" r:id="rId23"/>
    <p:sldId id="302" r:id="rId24"/>
    <p:sldId id="301" r:id="rId25"/>
    <p:sldId id="307" r:id="rId26"/>
    <p:sldId id="311" r:id="rId27"/>
    <p:sldId id="289" r:id="rId28"/>
    <p:sldId id="290" r:id="rId29"/>
  </p:sldIdLst>
  <p:sldSz cx="12192000" cy="6858000"/>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18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3548" autoAdjust="0"/>
  </p:normalViewPr>
  <p:slideViewPr>
    <p:cSldViewPr snapToGrid="0">
      <p:cViewPr varScale="1">
        <p:scale>
          <a:sx n="71" d="100"/>
          <a:sy n="71" d="100"/>
        </p:scale>
        <p:origin x="-126" y="-522"/>
      </p:cViewPr>
      <p:guideLst>
        <p:guide orient="horz" pos="2160"/>
        <p:guide pos="3840"/>
      </p:guideLst>
    </p:cSldViewPr>
  </p:slideViewPr>
  <p:outlineViewPr>
    <p:cViewPr>
      <p:scale>
        <a:sx n="33" d="100"/>
        <a:sy n="33" d="100"/>
      </p:scale>
      <p:origin x="48"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CE587987-1211-424D-B6ED-292952C66488}" type="datetimeFigureOut">
              <a:rPr lang="ru-RU" smtClean="0"/>
              <a:t>20.03.2026</a:t>
            </a:fld>
            <a:endParaRPr lang="ru-RU"/>
          </a:p>
        </p:txBody>
      </p:sp>
      <p:sp>
        <p:nvSpPr>
          <p:cNvPr id="4" name="Образ слайда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9931DE54-2EB5-43E6-B56A-13C724B62108}" type="slidenum">
              <a:rPr lang="ru-RU" smtClean="0"/>
              <a:t>‹#›</a:t>
            </a:fld>
            <a:endParaRPr lang="ru-RU"/>
          </a:p>
        </p:txBody>
      </p:sp>
    </p:spTree>
    <p:extLst>
      <p:ext uri="{BB962C8B-B14F-4D97-AF65-F5344CB8AC3E}">
        <p14:creationId xmlns:p14="http://schemas.microsoft.com/office/powerpoint/2010/main" val="728455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7689665-C9A3-4442-A845-913DCC6CA91C}" type="datetimeFigureOut">
              <a:rPr lang="ru-RU" smtClean="0"/>
              <a:t>20.03.2026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54BBD7-C8AC-461A-9DEE-421C5B371EC0}" type="slidenum">
              <a:rPr lang="ru-RU" smtClean="0"/>
              <a:t>‹#›</a:t>
            </a:fld>
            <a:endParaRPr lang="ru-RU"/>
          </a:p>
        </p:txBody>
      </p:sp>
    </p:spTree>
    <p:extLst>
      <p:ext uri="{BB962C8B-B14F-4D97-AF65-F5344CB8AC3E}">
        <p14:creationId xmlns:p14="http://schemas.microsoft.com/office/powerpoint/2010/main" val="3153283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7689665-C9A3-4442-A845-913DCC6CA91C}" type="datetimeFigureOut">
              <a:rPr lang="ru-RU" smtClean="0"/>
              <a:t>20.03.2026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54BBD7-C8AC-461A-9DEE-421C5B371EC0}" type="slidenum">
              <a:rPr lang="ru-RU" smtClean="0"/>
              <a:t>‹#›</a:t>
            </a:fld>
            <a:endParaRPr lang="ru-RU"/>
          </a:p>
        </p:txBody>
      </p:sp>
    </p:spTree>
    <p:extLst>
      <p:ext uri="{BB962C8B-B14F-4D97-AF65-F5344CB8AC3E}">
        <p14:creationId xmlns:p14="http://schemas.microsoft.com/office/powerpoint/2010/main" val="612178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7689665-C9A3-4442-A845-913DCC6CA91C}" type="datetimeFigureOut">
              <a:rPr lang="ru-RU" smtClean="0"/>
              <a:t>20.03.2026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54BBD7-C8AC-461A-9DEE-421C5B371EC0}" type="slidenum">
              <a:rPr lang="ru-RU" smtClean="0"/>
              <a:t>‹#›</a:t>
            </a:fld>
            <a:endParaRPr lang="ru-RU"/>
          </a:p>
        </p:txBody>
      </p:sp>
    </p:spTree>
    <p:extLst>
      <p:ext uri="{BB962C8B-B14F-4D97-AF65-F5344CB8AC3E}">
        <p14:creationId xmlns:p14="http://schemas.microsoft.com/office/powerpoint/2010/main" val="3769356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7689665-C9A3-4442-A845-913DCC6CA91C}" type="datetimeFigureOut">
              <a:rPr lang="ru-RU" smtClean="0"/>
              <a:t>20.03.2026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54BBD7-C8AC-461A-9DEE-421C5B371EC0}" type="slidenum">
              <a:rPr lang="ru-RU" smtClean="0"/>
              <a:t>‹#›</a:t>
            </a:fld>
            <a:endParaRPr lang="ru-RU"/>
          </a:p>
        </p:txBody>
      </p:sp>
    </p:spTree>
    <p:extLst>
      <p:ext uri="{BB962C8B-B14F-4D97-AF65-F5344CB8AC3E}">
        <p14:creationId xmlns:p14="http://schemas.microsoft.com/office/powerpoint/2010/main" val="1991765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7689665-C9A3-4442-A845-913DCC6CA91C}" type="datetimeFigureOut">
              <a:rPr lang="ru-RU" smtClean="0"/>
              <a:t>20.03.2026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54BBD7-C8AC-461A-9DEE-421C5B371EC0}" type="slidenum">
              <a:rPr lang="ru-RU" smtClean="0"/>
              <a:t>‹#›</a:t>
            </a:fld>
            <a:endParaRPr lang="ru-RU"/>
          </a:p>
        </p:txBody>
      </p:sp>
    </p:spTree>
    <p:extLst>
      <p:ext uri="{BB962C8B-B14F-4D97-AF65-F5344CB8AC3E}">
        <p14:creationId xmlns:p14="http://schemas.microsoft.com/office/powerpoint/2010/main" val="10735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7689665-C9A3-4442-A845-913DCC6CA91C}" type="datetimeFigureOut">
              <a:rPr lang="ru-RU" smtClean="0"/>
              <a:t>20.03.2026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154BBD7-C8AC-461A-9DEE-421C5B371EC0}" type="slidenum">
              <a:rPr lang="ru-RU" smtClean="0"/>
              <a:t>‹#›</a:t>
            </a:fld>
            <a:endParaRPr lang="ru-RU"/>
          </a:p>
        </p:txBody>
      </p:sp>
    </p:spTree>
    <p:extLst>
      <p:ext uri="{BB962C8B-B14F-4D97-AF65-F5344CB8AC3E}">
        <p14:creationId xmlns:p14="http://schemas.microsoft.com/office/powerpoint/2010/main" val="3052222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7689665-C9A3-4442-A845-913DCC6CA91C}" type="datetimeFigureOut">
              <a:rPr lang="ru-RU" smtClean="0"/>
              <a:t>20.03.2026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154BBD7-C8AC-461A-9DEE-421C5B371EC0}" type="slidenum">
              <a:rPr lang="ru-RU" smtClean="0"/>
              <a:t>‹#›</a:t>
            </a:fld>
            <a:endParaRPr lang="ru-RU"/>
          </a:p>
        </p:txBody>
      </p:sp>
    </p:spTree>
    <p:extLst>
      <p:ext uri="{BB962C8B-B14F-4D97-AF65-F5344CB8AC3E}">
        <p14:creationId xmlns:p14="http://schemas.microsoft.com/office/powerpoint/2010/main" val="3677050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7689665-C9A3-4442-A845-913DCC6CA91C}" type="datetimeFigureOut">
              <a:rPr lang="ru-RU" smtClean="0"/>
              <a:t>20.03.2026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154BBD7-C8AC-461A-9DEE-421C5B371EC0}" type="slidenum">
              <a:rPr lang="ru-RU" smtClean="0"/>
              <a:t>‹#›</a:t>
            </a:fld>
            <a:endParaRPr lang="ru-RU"/>
          </a:p>
        </p:txBody>
      </p:sp>
    </p:spTree>
    <p:extLst>
      <p:ext uri="{BB962C8B-B14F-4D97-AF65-F5344CB8AC3E}">
        <p14:creationId xmlns:p14="http://schemas.microsoft.com/office/powerpoint/2010/main" val="1207216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7689665-C9A3-4442-A845-913DCC6CA91C}" type="datetimeFigureOut">
              <a:rPr lang="ru-RU" smtClean="0"/>
              <a:t>20.03.2026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154BBD7-C8AC-461A-9DEE-421C5B371EC0}" type="slidenum">
              <a:rPr lang="ru-RU" smtClean="0"/>
              <a:t>‹#›</a:t>
            </a:fld>
            <a:endParaRPr lang="ru-RU"/>
          </a:p>
        </p:txBody>
      </p:sp>
    </p:spTree>
    <p:extLst>
      <p:ext uri="{BB962C8B-B14F-4D97-AF65-F5344CB8AC3E}">
        <p14:creationId xmlns:p14="http://schemas.microsoft.com/office/powerpoint/2010/main" val="2393730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7689665-C9A3-4442-A845-913DCC6CA91C}" type="datetimeFigureOut">
              <a:rPr lang="ru-RU" smtClean="0"/>
              <a:t>20.03.2026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154BBD7-C8AC-461A-9DEE-421C5B371EC0}" type="slidenum">
              <a:rPr lang="ru-RU" smtClean="0"/>
              <a:t>‹#›</a:t>
            </a:fld>
            <a:endParaRPr lang="ru-RU"/>
          </a:p>
        </p:txBody>
      </p:sp>
    </p:spTree>
    <p:extLst>
      <p:ext uri="{BB962C8B-B14F-4D97-AF65-F5344CB8AC3E}">
        <p14:creationId xmlns:p14="http://schemas.microsoft.com/office/powerpoint/2010/main" val="2686877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7689665-C9A3-4442-A845-913DCC6CA91C}" type="datetimeFigureOut">
              <a:rPr lang="ru-RU" smtClean="0"/>
              <a:t>20.03.2026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154BBD7-C8AC-461A-9DEE-421C5B371EC0}" type="slidenum">
              <a:rPr lang="ru-RU" smtClean="0"/>
              <a:t>‹#›</a:t>
            </a:fld>
            <a:endParaRPr lang="ru-RU"/>
          </a:p>
        </p:txBody>
      </p:sp>
    </p:spTree>
    <p:extLst>
      <p:ext uri="{BB962C8B-B14F-4D97-AF65-F5344CB8AC3E}">
        <p14:creationId xmlns:p14="http://schemas.microsoft.com/office/powerpoint/2010/main" val="2033545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689665-C9A3-4442-A845-913DCC6CA91C}" type="datetimeFigureOut">
              <a:rPr lang="ru-RU" smtClean="0"/>
              <a:t>20.03.2026</a:t>
            </a:fld>
            <a:endParaRPr lang="ru-RU"/>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54BBD7-C8AC-461A-9DEE-421C5B371EC0}" type="slidenum">
              <a:rPr lang="ru-RU" smtClean="0"/>
              <a:t>‹#›</a:t>
            </a:fld>
            <a:endParaRPr lang="ru-RU"/>
          </a:p>
        </p:txBody>
      </p:sp>
    </p:spTree>
    <p:extLst>
      <p:ext uri="{BB962C8B-B14F-4D97-AF65-F5344CB8AC3E}">
        <p14:creationId xmlns:p14="http://schemas.microsoft.com/office/powerpoint/2010/main" val="41447834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do.tgl.ru/index.php?do=static&amp;page=1k-l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gosuslugi.ru/marketplace/school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1084;&#1073;&#1091;13&#1090;&#1086;&#1083;&#1100;&#1103;&#1090;&#1090;&#1080;.&#1088;&#1092;/&#1076;&#1083;&#1103;-&#1087;&#1077;&#1088;&#1074;&#1086;&#1082;&#1083;&#1072;&#1089;&#1089;&#1085;&#1080;&#1082;&#1086;&#1074;-2/" TargetMode="External"/><Relationship Id="rId2" Type="http://schemas.openxmlformats.org/officeDocument/2006/relationships/hyperlink" Target="http://&#1084;&#1073;&#1091;13&#1090;&#1086;&#1083;&#1100;&#1103;&#1090;&#1090;&#1080;.&#1088;&#1092;/"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vk.com/shool13tlt" TargetMode="External"/><Relationship Id="rId2" Type="http://schemas.openxmlformats.org/officeDocument/2006/relationships/hyperlink" Target="https://max.ru/id6323013128_gos" TargetMode="Externa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1084;&#1073;&#1091;13&#1090;&#1086;&#1083;&#1100;&#1103;&#1090;&#1090;&#1080;.&#1088;&#1092;/&#1076;&#1083;&#1103;-&#1087;&#1077;&#1088;&#1074;&#1086;&#1082;&#1083;&#1072;&#1089;&#1089;&#1085;&#1080;&#1082;&#1086;&#1074;-2"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E441532D-69A7-4062-AF66-5497658A76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5002" y="2315420"/>
            <a:ext cx="3996998" cy="4542580"/>
          </a:xfrm>
          <a:custGeom>
            <a:avLst/>
            <a:gdLst/>
            <a:ahLst/>
            <a:cxnLst/>
            <a:rect l="l" t="t" r="r" b="b"/>
            <a:pathLst>
              <a:path w="6094252" h="6857998">
                <a:moveTo>
                  <a:pt x="0" y="0"/>
                </a:moveTo>
                <a:lnTo>
                  <a:pt x="5898122" y="0"/>
                </a:lnTo>
                <a:cubicBezTo>
                  <a:pt x="6006442" y="0"/>
                  <a:pt x="6094252" y="87810"/>
                  <a:pt x="6094252" y="196130"/>
                </a:cubicBezTo>
                <a:lnTo>
                  <a:pt x="6094252" y="6661869"/>
                </a:lnTo>
                <a:cubicBezTo>
                  <a:pt x="6094252" y="6756649"/>
                  <a:pt x="6027023" y="6835726"/>
                  <a:pt x="5937649" y="6854015"/>
                </a:cubicBezTo>
                <a:lnTo>
                  <a:pt x="5898132" y="6857998"/>
                </a:lnTo>
                <a:lnTo>
                  <a:pt x="0" y="6857998"/>
                </a:lnTo>
                <a:close/>
              </a:path>
            </a:pathLst>
          </a:custGeom>
        </p:spPr>
      </p:pic>
      <p:sp>
        <p:nvSpPr>
          <p:cNvPr id="2" name="Заголовок 1"/>
          <p:cNvSpPr>
            <a:spLocks noGrp="1"/>
          </p:cNvSpPr>
          <p:nvPr>
            <p:ph type="title"/>
          </p:nvPr>
        </p:nvSpPr>
        <p:spPr>
          <a:xfrm>
            <a:off x="391885" y="256847"/>
            <a:ext cx="7731697" cy="6276475"/>
          </a:xfrm>
        </p:spPr>
        <p:txBody>
          <a:bodyPr vert="horz" lIns="91440" tIns="45720" rIns="91440" bIns="45720" rtlCol="0" anchor="t">
            <a:normAutofit/>
          </a:bodyPr>
          <a:lstStyle/>
          <a:p>
            <a:pPr algn="ctr">
              <a:lnSpc>
                <a:spcPct val="100000"/>
              </a:lnSpc>
            </a:pPr>
            <a:r>
              <a:rPr lang="ru-RU" sz="6000" b="1" i="1" kern="1200" dirty="0" smtClean="0">
                <a:solidFill>
                  <a:srgbClr val="FF0000"/>
                </a:solidFill>
                <a:latin typeface="Times New Roman" panose="02020603050405020304" pitchFamily="18" charset="0"/>
                <a:cs typeface="Times New Roman" panose="02020603050405020304" pitchFamily="18" charset="0"/>
              </a:rPr>
              <a:t>Родительское собрание</a:t>
            </a:r>
            <a:r>
              <a:rPr lang="ru-RU" sz="6000" dirty="0">
                <a:latin typeface="Times New Roman" panose="02020603050405020304" pitchFamily="18" charset="0"/>
                <a:cs typeface="Times New Roman" panose="02020603050405020304" pitchFamily="18" charset="0"/>
              </a:rPr>
              <a:t/>
            </a:r>
            <a:br>
              <a:rPr lang="ru-RU" sz="6000" dirty="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
            </a:r>
            <a:br>
              <a:rPr lang="ru-RU" sz="1800" dirty="0" smtClean="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
            </a:r>
            <a:br>
              <a:rPr lang="ru-RU" sz="1800" dirty="0">
                <a:latin typeface="Times New Roman" panose="02020603050405020304" pitchFamily="18" charset="0"/>
                <a:cs typeface="Times New Roman" panose="02020603050405020304" pitchFamily="18" charset="0"/>
              </a:rPr>
            </a:br>
            <a:r>
              <a:rPr lang="ru-RU" sz="6000" b="1" i="1" kern="1200" dirty="0" smtClean="0">
                <a:solidFill>
                  <a:srgbClr val="1818D2"/>
                </a:solidFill>
                <a:latin typeface="Times New Roman" panose="02020603050405020304" pitchFamily="18" charset="0"/>
                <a:cs typeface="Times New Roman" panose="02020603050405020304" pitchFamily="18" charset="0"/>
              </a:rPr>
              <a:t>«</a:t>
            </a:r>
            <a:r>
              <a:rPr lang="ru-RU" sz="4900" b="1" i="1" kern="1200" dirty="0" smtClean="0">
                <a:solidFill>
                  <a:srgbClr val="1818D2"/>
                </a:solidFill>
                <a:latin typeface="Times New Roman" panose="02020603050405020304" pitchFamily="18" charset="0"/>
                <a:cs typeface="Times New Roman" panose="02020603050405020304" pitchFamily="18" charset="0"/>
              </a:rPr>
              <a:t>Приём </a:t>
            </a:r>
            <a:r>
              <a:rPr lang="en-US" sz="4900" b="1" i="1" kern="1200" dirty="0" smtClean="0">
                <a:solidFill>
                  <a:srgbClr val="1818D2"/>
                </a:solidFill>
                <a:latin typeface="Times New Roman" panose="02020603050405020304" pitchFamily="18" charset="0"/>
                <a:cs typeface="Times New Roman" panose="02020603050405020304" pitchFamily="18" charset="0"/>
              </a:rPr>
              <a:t>в </a:t>
            </a:r>
            <a:r>
              <a:rPr lang="ru-RU" sz="4900" b="1" i="1" kern="1200" dirty="0" smtClean="0">
                <a:solidFill>
                  <a:srgbClr val="1818D2"/>
                </a:solidFill>
                <a:latin typeface="Times New Roman" panose="02020603050405020304" pitchFamily="18" charset="0"/>
                <a:cs typeface="Times New Roman" panose="02020603050405020304" pitchFamily="18" charset="0"/>
              </a:rPr>
              <a:t>1 класс в </a:t>
            </a:r>
            <a:r>
              <a:rPr lang="ru-RU" sz="4900" b="1" i="1" kern="1200" dirty="0" smtClean="0">
                <a:solidFill>
                  <a:srgbClr val="1818D2"/>
                </a:solidFill>
                <a:latin typeface="Times New Roman" panose="02020603050405020304" pitchFamily="18" charset="0"/>
                <a:cs typeface="Times New Roman" panose="02020603050405020304" pitchFamily="18" charset="0"/>
              </a:rPr>
              <a:t>                 МБУ </a:t>
            </a:r>
            <a:r>
              <a:rPr lang="ru-RU" sz="4900" b="1" i="1" kern="1200" dirty="0" smtClean="0">
                <a:solidFill>
                  <a:srgbClr val="1818D2"/>
                </a:solidFill>
                <a:latin typeface="Times New Roman" panose="02020603050405020304" pitchFamily="18" charset="0"/>
                <a:cs typeface="Times New Roman" panose="02020603050405020304" pitchFamily="18" charset="0"/>
              </a:rPr>
              <a:t>«Школы № 13»</a:t>
            </a:r>
            <a:br>
              <a:rPr lang="ru-RU" sz="4900" b="1" i="1" kern="1200" dirty="0" smtClean="0">
                <a:solidFill>
                  <a:srgbClr val="1818D2"/>
                </a:solidFill>
                <a:latin typeface="Times New Roman" panose="02020603050405020304" pitchFamily="18" charset="0"/>
                <a:cs typeface="Times New Roman" panose="02020603050405020304" pitchFamily="18" charset="0"/>
              </a:rPr>
            </a:br>
            <a:r>
              <a:rPr lang="ru-RU" sz="4900" b="1" i="1" kern="1200" dirty="0" smtClean="0">
                <a:solidFill>
                  <a:srgbClr val="1818D2"/>
                </a:solidFill>
                <a:latin typeface="Times New Roman" panose="02020603050405020304" pitchFamily="18" charset="0"/>
                <a:cs typeface="Times New Roman" panose="02020603050405020304" pitchFamily="18" charset="0"/>
              </a:rPr>
              <a:t>на 2026-2027 учебный год»</a:t>
            </a:r>
            <a:r>
              <a:rPr lang="ru-RU" sz="4900" b="1" i="1" kern="1200" dirty="0">
                <a:solidFill>
                  <a:srgbClr val="1818D2"/>
                </a:solidFill>
                <a:latin typeface="Times New Roman" panose="02020603050405020304" pitchFamily="18" charset="0"/>
                <a:cs typeface="Times New Roman" panose="02020603050405020304" pitchFamily="18" charset="0"/>
              </a:rPr>
              <a:t/>
            </a:r>
            <a:br>
              <a:rPr lang="ru-RU" sz="4900" b="1" i="1" kern="1200" dirty="0">
                <a:solidFill>
                  <a:srgbClr val="1818D2"/>
                </a:solidFill>
                <a:latin typeface="Times New Roman" panose="02020603050405020304" pitchFamily="18" charset="0"/>
                <a:cs typeface="Times New Roman" panose="02020603050405020304" pitchFamily="18" charset="0"/>
              </a:rPr>
            </a:br>
            <a:r>
              <a:rPr lang="ru-RU" sz="4900" b="1" i="1" kern="1200" dirty="0" smtClean="0">
                <a:solidFill>
                  <a:srgbClr val="1818D2"/>
                </a:solidFill>
                <a:latin typeface="Times New Roman" panose="02020603050405020304" pitchFamily="18" charset="0"/>
                <a:cs typeface="Times New Roman" panose="02020603050405020304" pitchFamily="18" charset="0"/>
              </a:rPr>
              <a:t/>
            </a:r>
            <a:br>
              <a:rPr lang="ru-RU" sz="4900" b="1" i="1" kern="1200" dirty="0" smtClean="0">
                <a:solidFill>
                  <a:srgbClr val="1818D2"/>
                </a:solidFill>
                <a:latin typeface="Times New Roman" panose="02020603050405020304" pitchFamily="18" charset="0"/>
                <a:cs typeface="Times New Roman" panose="02020603050405020304" pitchFamily="18" charset="0"/>
              </a:rPr>
            </a:br>
            <a:r>
              <a:rPr lang="ru-RU" sz="2800" kern="1200" dirty="0" smtClean="0">
                <a:solidFill>
                  <a:srgbClr val="1818D2"/>
                </a:solidFill>
                <a:latin typeface="Times New Roman" panose="02020603050405020304" pitchFamily="18" charset="0"/>
                <a:cs typeface="Times New Roman" panose="02020603050405020304" pitchFamily="18" charset="0"/>
              </a:rPr>
              <a:t>19.03.2026</a:t>
            </a:r>
            <a:endParaRPr lang="en-US" sz="2800" kern="1200" dirty="0">
              <a:solidFill>
                <a:srgbClr val="1818D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8268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02024" y="-182562"/>
            <a:ext cx="10972800" cy="1143000"/>
          </a:xfrm>
        </p:spPr>
        <p:txBody>
          <a:bodyPr>
            <a:normAutofit fontScale="90000"/>
          </a:bodyPr>
          <a:lstStyle/>
          <a:p>
            <a:r>
              <a:rPr lang="ru-RU" sz="3600" b="1" dirty="0">
                <a:solidFill>
                  <a:srgbClr val="1818D2"/>
                </a:solidFill>
                <a:effectLst>
                  <a:outerShdw blurRad="38100" dist="38100" dir="2700000" algn="tl">
                    <a:srgbClr val="000000">
                      <a:alpha val="43137"/>
                    </a:srgbClr>
                  </a:outerShdw>
                </a:effectLst>
                <a:latin typeface="Times New Roman" pitchFamily="18" charset="0"/>
                <a:cs typeface="Times New Roman" pitchFamily="18" charset="0"/>
              </a:rPr>
              <a:t>В первоочередном порядке предоставляются </a:t>
            </a:r>
            <a:r>
              <a:rPr lang="ru-RU" sz="3600" b="1" dirty="0" smtClean="0">
                <a:solidFill>
                  <a:srgbClr val="1818D2"/>
                </a:solidFill>
                <a:effectLst>
                  <a:outerShdw blurRad="38100" dist="38100" dir="2700000" algn="tl">
                    <a:srgbClr val="000000">
                      <a:alpha val="43137"/>
                    </a:srgbClr>
                  </a:outerShdw>
                </a:effectLst>
                <a:latin typeface="Times New Roman" pitchFamily="18" charset="0"/>
                <a:cs typeface="Times New Roman" pitchFamily="18" charset="0"/>
              </a:rPr>
              <a:t>места детям:</a:t>
            </a:r>
            <a:endParaRPr lang="ru-RU" sz="3600" b="1" dirty="0">
              <a:solidFill>
                <a:srgbClr val="1818D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Объект 5"/>
          <p:cNvSpPr>
            <a:spLocks noGrp="1"/>
          </p:cNvSpPr>
          <p:nvPr>
            <p:ph idx="1"/>
          </p:nvPr>
        </p:nvSpPr>
        <p:spPr>
          <a:xfrm>
            <a:off x="609600" y="717177"/>
            <a:ext cx="10972800" cy="5408988"/>
          </a:xfrm>
        </p:spPr>
        <p:txBody>
          <a:bodyPr>
            <a:normAutofit fontScale="70000" lnSpcReduction="20000"/>
          </a:bodyPr>
          <a:lstStyle/>
          <a:p>
            <a:r>
              <a:rPr lang="ru-RU" dirty="0">
                <a:latin typeface="Times New Roman" pitchFamily="18" charset="0"/>
                <a:cs typeface="Times New Roman" pitchFamily="18" charset="0"/>
              </a:rPr>
              <a:t>сотрудника полиции;</a:t>
            </a:r>
          </a:p>
          <a:p>
            <a:r>
              <a:rPr lang="ru-RU" dirty="0">
                <a:latin typeface="Times New Roman" pitchFamily="18" charset="0"/>
                <a:cs typeface="Times New Roman" pitchFamily="18" charset="0"/>
              </a:rPr>
              <a:t>сотрудника полиции, погибшего (умершего) вследствие увечья или иного повреждения здоровья, полученных в связи с выполнением служебных обязанностей;</a:t>
            </a:r>
          </a:p>
          <a:p>
            <a:r>
              <a:rPr lang="ru-RU" dirty="0">
                <a:latin typeface="Times New Roman" pitchFamily="18" charset="0"/>
                <a:cs typeface="Times New Roman" pitchFamily="18" charset="0"/>
              </a:rPr>
              <a:t>сотрудника полиции, умершего вследствие заболевания, полученного в период прохождения службы в полиции;</a:t>
            </a:r>
          </a:p>
          <a:p>
            <a:r>
              <a:rPr lang="ru-RU" dirty="0">
                <a:latin typeface="Times New Roman" pitchFamily="18" charset="0"/>
                <a:cs typeface="Times New Roman" pitchFamily="18" charset="0"/>
              </a:rPr>
              <a:t>гражданина Российской Федерации, уволенного со службы в полиции вследствие увечья или иного повреждения здоровья, полученных в связи с выполнением служебных обязанностей и исключивших возможность дальнейшего прохождения службы в полиции;</a:t>
            </a:r>
          </a:p>
          <a:p>
            <a:r>
              <a:rPr lang="ru-RU" dirty="0">
                <a:latin typeface="Times New Roman" pitchFamily="18" charset="0"/>
                <a:cs typeface="Times New Roman" pitchFamily="18" charset="0"/>
              </a:rPr>
              <a:t>гражданина Российской Федерации, умершего в течение одного года после увольнения со службы в полиции вследствие увечья или иного повреждения здоровья, полученных в связи с выполнением служебных обязанностей, либо вследствие заболевания, полученного в период прохождения службы в полиции, исключивших возможность дальнейшего прохождения службы в полиции;</a:t>
            </a:r>
          </a:p>
          <a:p>
            <a:r>
              <a:rPr lang="ru-RU" dirty="0">
                <a:latin typeface="Times New Roman" pitchFamily="18" charset="0"/>
                <a:cs typeface="Times New Roman" pitchFamily="18" charset="0"/>
              </a:rPr>
              <a:t>находящимся (находившимся) на иждивении сотрудника полиции, гражданина Российской Федерации, указанных в пунктах 1 – 5 настоящего абзаца.</a:t>
            </a:r>
          </a:p>
          <a:p>
            <a:r>
              <a:rPr lang="ru-RU" dirty="0">
                <a:latin typeface="Times New Roman" pitchFamily="18" charset="0"/>
                <a:cs typeface="Times New Roman" pitchFamily="18" charset="0"/>
              </a:rPr>
              <a:t>детям сотрудников органов внутренних дел, не являющихся сотрудниками полиции;</a:t>
            </a:r>
          </a:p>
          <a:p>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734962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19818" y="165424"/>
            <a:ext cx="10972800" cy="5857223"/>
          </a:xfrm>
        </p:spPr>
        <p:txBody>
          <a:bodyPr>
            <a:noAutofit/>
          </a:bodyPr>
          <a:lstStyle/>
          <a:p>
            <a:r>
              <a:rPr lang="ru-RU" sz="2000" dirty="0">
                <a:latin typeface="Times New Roman" pitchFamily="18" charset="0"/>
                <a:cs typeface="Times New Roman" pitchFamily="18" charset="0"/>
              </a:rPr>
              <a:t>находящимся (находившимся) на иждивении сотрудника полиции, гражданина Российской Федерации, указанных в пунктах 1 – 5 настоящего абзаца.</a:t>
            </a:r>
          </a:p>
          <a:p>
            <a:r>
              <a:rPr lang="ru-RU" sz="2000" dirty="0">
                <a:latin typeface="Times New Roman" pitchFamily="18" charset="0"/>
                <a:cs typeface="Times New Roman" pitchFamily="18" charset="0"/>
              </a:rPr>
              <a:t>детям сотрудников органов внутренних дел, не являющихся сотрудниками полиции;</a:t>
            </a:r>
          </a:p>
          <a:p>
            <a:r>
              <a:rPr lang="ru-RU" sz="2000" dirty="0">
                <a:latin typeface="Times New Roman" pitchFamily="18" charset="0"/>
                <a:cs typeface="Times New Roman" pitchFamily="18" charset="0"/>
              </a:rPr>
              <a:t>детям сотрудников, имеющих специальные звания и проходящих службу в учреждениях и органах уголовно-исполнительной системы, органах принудительного исполнения Российской Федерации, федеральной противопожарной службе Государственной противопожарной службы и таможенных органах Российской Федерации (далее — сотрудники);</a:t>
            </a:r>
          </a:p>
          <a:p>
            <a:r>
              <a:rPr lang="ru-RU" sz="2000" dirty="0">
                <a:latin typeface="Times New Roman" pitchFamily="18" charset="0"/>
                <a:cs typeface="Times New Roman" pitchFamily="18" charset="0"/>
              </a:rPr>
              <a:t>детям сотрудника перечисленных органов, погибшего (умершего) вследствие увечья или иного повреждения здоровья, полученных в связи с выполнением служебных обязанностей;</a:t>
            </a:r>
          </a:p>
          <a:p>
            <a:r>
              <a:rPr lang="ru-RU" sz="2000" dirty="0">
                <a:latin typeface="Times New Roman" pitchFamily="18" charset="0"/>
                <a:cs typeface="Times New Roman" pitchFamily="18" charset="0"/>
              </a:rPr>
              <a:t>детям сотрудника перечисленных органов, умершего вследствие заболевания, полученного в период прохождения службы в учреждениях и органах;</a:t>
            </a:r>
          </a:p>
          <a:p>
            <a:r>
              <a:rPr lang="ru-RU" sz="2000" dirty="0">
                <a:latin typeface="Times New Roman" pitchFamily="18" charset="0"/>
                <a:cs typeface="Times New Roman" pitchFamily="18" charset="0"/>
              </a:rPr>
              <a:t>детям сотрудника перечисленных органов, уволенного со службы вследствие увечья или другого повреждения здоровья, полученных в связи с выполнением служебных обязанностей и исключивших возможность дальнейшего прохождения службы;</a:t>
            </a:r>
          </a:p>
          <a:p>
            <a:r>
              <a:rPr lang="ru-RU" sz="2000" dirty="0">
                <a:latin typeface="Times New Roman" pitchFamily="18" charset="0"/>
                <a:cs typeface="Times New Roman" pitchFamily="18" charset="0"/>
              </a:rPr>
              <a:t>детям сотрудника перечисленных органов, умершего в течение одного года после увольнения со службы вследствие увечья или другого повреждения здоровья, полученных в связи с выполнением служебных обязанностей, либо вследствие заболевания, полученного в период прохождения службы, исключивших возможность дальнейшего прохождения службы;</a:t>
            </a:r>
          </a:p>
          <a:p>
            <a:r>
              <a:rPr lang="ru-RU" sz="2000" dirty="0">
                <a:latin typeface="Times New Roman" pitchFamily="18" charset="0"/>
                <a:cs typeface="Times New Roman" pitchFamily="18" charset="0"/>
              </a:rPr>
              <a:t>детям, находящимся (находившимся) на иждивении сотрудника, гражданина Российской Федерации, указанных в пунктах 8 — 12 настоящей части.</a:t>
            </a:r>
          </a:p>
        </p:txBody>
      </p:sp>
    </p:spTree>
    <p:extLst>
      <p:ext uri="{BB962C8B-B14F-4D97-AF65-F5344CB8AC3E}">
        <p14:creationId xmlns:p14="http://schemas.microsoft.com/office/powerpoint/2010/main" val="892039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83534" y="189781"/>
            <a:ext cx="11436430" cy="5342223"/>
          </a:xfrm>
        </p:spPr>
        <p:txBody>
          <a:bodyPr>
            <a:noAutofit/>
          </a:bodyPr>
          <a:lstStyle/>
          <a:p>
            <a:pPr>
              <a:lnSpc>
                <a:spcPct val="120000"/>
              </a:lnSpc>
            </a:pPr>
            <a:r>
              <a:rPr lang="ru-RU" sz="1800" dirty="0">
                <a:latin typeface="Times New Roman" pitchFamily="18" charset="0"/>
                <a:cs typeface="Times New Roman" pitchFamily="18" charset="0"/>
              </a:rPr>
              <a:t>ребенок, в том числе усыновленный (удочеренный) или находящийся под опекой или попечительством в семье, включая приемную семью либо в случаях, предусмотренных законами субъектов Российской Федерации, патронатную </a:t>
            </a:r>
            <a:r>
              <a:rPr lang="ru-RU" sz="1800" dirty="0" smtClean="0">
                <a:latin typeface="Times New Roman" pitchFamily="18" charset="0"/>
                <a:cs typeface="Times New Roman" pitchFamily="18" charset="0"/>
              </a:rPr>
              <a:t>семью;</a:t>
            </a:r>
          </a:p>
          <a:p>
            <a:pPr>
              <a:lnSpc>
                <a:spcPct val="120000"/>
              </a:lnSpc>
            </a:pPr>
            <a:r>
              <a:rPr lang="ru-RU" sz="1800" dirty="0">
                <a:latin typeface="Times New Roman" pitchFamily="18" charset="0"/>
                <a:cs typeface="Times New Roman" pitchFamily="18" charset="0"/>
              </a:rPr>
              <a:t>Дети-сироты и дети, оставшиеся без попечения родителей, дети военнослужащих, проходящих военную службу по контракту, дети государственных гражданских служащих и гражданского персонала федеральных органов исполнительной власти и федеральных государственных органов, в которых федеральным законом предусмотрена военная служба, дети граждан, которые уволены с военной службы по достижении ими предельного возраста пребывания на военной службе, по состоянию здоровья или в связи с организационно-штатными мероприятиями и общая продолжительность военной службы которых составляет двадцать лет и более, дети военнослужащих, погибших при исполнении ими обязанностей военной службы или умерших вследствие увечья (ранения, травмы, контузии) или заболевания, полученных ими при исполнении обязанностей военной службы, дети Героев Советского Союза, Героев Российской Федерации и полных кавалеров ордена </a:t>
            </a:r>
            <a:r>
              <a:rPr lang="ru-RU" sz="1800" dirty="0" smtClean="0">
                <a:latin typeface="Times New Roman" pitchFamily="18" charset="0"/>
                <a:cs typeface="Times New Roman" pitchFamily="18" charset="0"/>
              </a:rPr>
              <a:t>Славы;</a:t>
            </a:r>
          </a:p>
          <a:p>
            <a:pPr>
              <a:lnSpc>
                <a:spcPct val="120000"/>
              </a:lnSpc>
            </a:pPr>
            <a:r>
              <a:rPr lang="ru-RU" sz="1800" dirty="0" smtClean="0">
                <a:latin typeface="Times New Roman" pitchFamily="18" charset="0"/>
                <a:cs typeface="Times New Roman" pitchFamily="18" charset="0"/>
              </a:rPr>
              <a:t>ребенок</a:t>
            </a:r>
            <a:r>
              <a:rPr lang="ru-RU" sz="1800" dirty="0">
                <a:latin typeface="Times New Roman" panose="02020603050405020304" pitchFamily="18" charset="0"/>
                <a:cs typeface="Times New Roman" panose="02020603050405020304" pitchFamily="18" charset="0"/>
              </a:rPr>
              <a:t>, полнородные и неполнородные брат и (или) сестра которого обучаются в данной общеобразовательной </a:t>
            </a:r>
            <a:r>
              <a:rPr lang="ru-RU" sz="1800" dirty="0" smtClean="0">
                <a:latin typeface="Times New Roman" panose="02020603050405020304" pitchFamily="18" charset="0"/>
                <a:cs typeface="Times New Roman" panose="02020603050405020304" pitchFamily="18" charset="0"/>
              </a:rPr>
              <a:t>организации, </a:t>
            </a:r>
            <a:r>
              <a:rPr lang="ru-RU" sz="1800" dirty="0">
                <a:latin typeface="Times New Roman" panose="02020603050405020304" pitchFamily="18" charset="0"/>
                <a:cs typeface="Times New Roman" panose="02020603050405020304" pitchFamily="18" charset="0"/>
              </a:rPr>
              <a:t>в том числе дети, находящиеся под опекой или попечительством, усыновлённые (удочерённые), в т</a:t>
            </a:r>
            <a:r>
              <a:rPr lang="ru-RU" sz="1800" dirty="0" smtClean="0">
                <a:latin typeface="Times New Roman" panose="02020603050405020304" pitchFamily="18" charset="0"/>
                <a:cs typeface="Times New Roman" panose="02020603050405020304" pitchFamily="18" charset="0"/>
              </a:rPr>
              <a:t>. ч</a:t>
            </a:r>
            <a:r>
              <a:rPr lang="ru-RU" sz="1800" dirty="0">
                <a:latin typeface="Times New Roman" panose="02020603050405020304" pitchFamily="18" charset="0"/>
                <a:cs typeface="Times New Roman" panose="02020603050405020304" pitchFamily="18" charset="0"/>
              </a:rPr>
              <a:t>. из приёмной </a:t>
            </a:r>
            <a:r>
              <a:rPr lang="ru-RU" sz="1800" dirty="0" smtClean="0">
                <a:latin typeface="Times New Roman" panose="02020603050405020304" pitchFamily="18" charset="0"/>
                <a:cs typeface="Times New Roman" panose="02020603050405020304" pitchFamily="18" charset="0"/>
              </a:rPr>
              <a:t>семьи.</a:t>
            </a:r>
          </a:p>
          <a:p>
            <a:pPr>
              <a:lnSpc>
                <a:spcPct val="120000"/>
              </a:lnSpc>
            </a:pPr>
            <a:r>
              <a:rPr lang="ru-RU" sz="1800" dirty="0" smtClean="0">
                <a:latin typeface="Times New Roman" panose="02020603050405020304" pitchFamily="18" charset="0"/>
                <a:cs typeface="Times New Roman" panose="02020603050405020304" pitchFamily="18" charset="0"/>
              </a:rPr>
              <a:t>С полным списком можно ознакомиться </a:t>
            </a:r>
            <a:r>
              <a:rPr lang="en-US" sz="1800" dirty="0" smtClean="0">
                <a:latin typeface="Times New Roman" panose="02020603050405020304" pitchFamily="18" charset="0"/>
                <a:cs typeface="Times New Roman" panose="02020603050405020304" pitchFamily="18" charset="0"/>
                <a:hlinkClick r:id="rId2"/>
              </a:rPr>
              <a:t>https://do.tgl.ru/index.php?do=static&amp;page=1k-lg</a:t>
            </a:r>
            <a:endParaRPr lang="ru-RU" sz="1800" dirty="0" smtClean="0">
              <a:latin typeface="Times New Roman" panose="02020603050405020304" pitchFamily="18" charset="0"/>
              <a:cs typeface="Times New Roman" panose="02020603050405020304" pitchFamily="18" charset="0"/>
            </a:endParaRPr>
          </a:p>
          <a:p>
            <a:pPr marL="0" indent="0">
              <a:lnSpc>
                <a:spcPct val="120000"/>
              </a:lnSpc>
              <a:buNone/>
            </a:pPr>
            <a:r>
              <a:rPr lang="ru-RU" sz="1800" dirty="0">
                <a:latin typeface="Times New Roman" panose="02020603050405020304" pitchFamily="18" charset="0"/>
                <a:cs typeface="Times New Roman" panose="02020603050405020304" pitchFamily="18" charset="0"/>
              </a:rPr>
              <a:t/>
            </a:r>
            <a:br>
              <a:rPr lang="ru-RU" sz="1800" dirty="0">
                <a:latin typeface="Times New Roman" panose="02020603050405020304" pitchFamily="18" charset="0"/>
                <a:cs typeface="Times New Roman" panose="02020603050405020304" pitchFamily="18" charset="0"/>
              </a:rPr>
            </a:br>
            <a:endParaRPr lang="ru-RU" sz="1800" dirty="0" smtClean="0">
              <a:latin typeface="Times New Roman" pitchFamily="18" charset="0"/>
              <a:cs typeface="Times New Roman" pitchFamily="18" charset="0"/>
            </a:endParaRPr>
          </a:p>
          <a:p>
            <a:pPr marL="0" indent="0">
              <a:buNone/>
            </a:pPr>
            <a:endParaRPr lang="ru-RU" sz="1800" dirty="0" smtClean="0">
              <a:latin typeface="Times New Roman" pitchFamily="18" charset="0"/>
              <a:cs typeface="Times New Roman" pitchFamily="18" charset="0"/>
            </a:endParaRPr>
          </a:p>
          <a:p>
            <a:pPr marL="0" indent="0">
              <a:buNone/>
            </a:pP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spTree>
    <p:extLst>
      <p:ext uri="{BB962C8B-B14F-4D97-AF65-F5344CB8AC3E}">
        <p14:creationId xmlns:p14="http://schemas.microsoft.com/office/powerpoint/2010/main" val="5474298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5385" y="219636"/>
            <a:ext cx="9771796" cy="821635"/>
          </a:xfrm>
        </p:spPr>
        <p:txBody>
          <a:bodyPr anchor="t">
            <a:normAutofit fontScale="90000"/>
          </a:bodyPr>
          <a:lstStyle/>
          <a:p>
            <a:pPr algn="ctr"/>
            <a:r>
              <a:rPr lang="ru-RU" sz="3600" b="1" u="sng" dirty="0" smtClean="0">
                <a:solidFill>
                  <a:srgbClr val="1818D2"/>
                </a:solidFill>
                <a:latin typeface="Times New Roman" panose="02020603050405020304" pitchFamily="18" charset="0"/>
                <a:cs typeface="Times New Roman" panose="02020603050405020304" pitchFamily="18" charset="0"/>
              </a:rPr>
              <a:t>Территория, закреплённые за МБУ «Школа № 13»:</a:t>
            </a:r>
            <a:endParaRPr lang="ru-RU" sz="3600" b="1" u="sng" dirty="0">
              <a:solidFill>
                <a:srgbClr val="1818D2"/>
              </a:solidFill>
              <a:latin typeface="Times New Roman" panose="02020603050405020304" pitchFamily="18" charset="0"/>
              <a:cs typeface="Times New Roman" panose="02020603050405020304" pitchFamily="18" charset="0"/>
            </a:endParaRPr>
          </a:p>
        </p:txBody>
      </p:sp>
      <p:sp>
        <p:nvSpPr>
          <p:cNvPr id="6" name="Объект 5"/>
          <p:cNvSpPr>
            <a:spLocks noGrp="1"/>
          </p:cNvSpPr>
          <p:nvPr>
            <p:ph sz="half" idx="1"/>
          </p:nvPr>
        </p:nvSpPr>
        <p:spPr>
          <a:xfrm>
            <a:off x="389965" y="1148847"/>
            <a:ext cx="11268635" cy="5024156"/>
          </a:xfrm>
        </p:spPr>
        <p:txBody>
          <a:bodyPr>
            <a:normAutofit lnSpcReduction="10000"/>
          </a:bodyPr>
          <a:lstStyle/>
          <a:p>
            <a:pPr marL="0" indent="0">
              <a:buNone/>
            </a:pPr>
            <a:r>
              <a:rPr lang="ru-RU" b="1" i="1" dirty="0">
                <a:latin typeface="Times New Roman" pitchFamily="18" charset="0"/>
                <a:cs typeface="Times New Roman" pitchFamily="18" charset="0"/>
              </a:rPr>
              <a:t>улица К. Маркса</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нечётная </a:t>
            </a:r>
            <a:r>
              <a:rPr lang="ru-RU" dirty="0">
                <a:latin typeface="Times New Roman" pitchFamily="18" charset="0"/>
                <a:cs typeface="Times New Roman" pitchFamily="18" charset="0"/>
              </a:rPr>
              <a:t>сторона: с </a:t>
            </a:r>
            <a:r>
              <a:rPr lang="ru-RU" dirty="0" smtClean="0">
                <a:latin typeface="Times New Roman" pitchFamily="18" charset="0"/>
                <a:cs typeface="Times New Roman" pitchFamily="18" charset="0"/>
              </a:rPr>
              <a:t>37 - 47</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чётная </a:t>
            </a:r>
            <a:r>
              <a:rPr lang="ru-RU" dirty="0">
                <a:latin typeface="Times New Roman" pitchFamily="18" charset="0"/>
                <a:cs typeface="Times New Roman" pitchFamily="18" charset="0"/>
              </a:rPr>
              <a:t>сторона: с 38 </a:t>
            </a:r>
            <a:r>
              <a:rPr lang="ru-RU" dirty="0" smtClean="0">
                <a:latin typeface="Times New Roman" pitchFamily="18" charset="0"/>
                <a:cs typeface="Times New Roman" pitchFamily="18" charset="0"/>
              </a:rPr>
              <a:t>– 76</a:t>
            </a:r>
          </a:p>
          <a:p>
            <a:pPr marL="0" indent="0">
              <a:buNone/>
            </a:pP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b="1" i="1" dirty="0">
                <a:latin typeface="Times New Roman" pitchFamily="18" charset="0"/>
                <a:cs typeface="Times New Roman" pitchFamily="18" charset="0"/>
              </a:rPr>
              <a:t>улица Комсомольская</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нечётная </a:t>
            </a:r>
            <a:r>
              <a:rPr lang="ru-RU" dirty="0">
                <a:latin typeface="Times New Roman" pitchFamily="18" charset="0"/>
                <a:cs typeface="Times New Roman" pitchFamily="18" charset="0"/>
              </a:rPr>
              <a:t>сторона: с 125 </a:t>
            </a:r>
            <a:r>
              <a:rPr lang="ru-RU" dirty="0" smtClean="0">
                <a:latin typeface="Times New Roman" pitchFamily="18" charset="0"/>
                <a:cs typeface="Times New Roman" pitchFamily="18" charset="0"/>
              </a:rPr>
              <a:t>-151</a:t>
            </a:r>
          </a:p>
          <a:p>
            <a:pPr marL="0" indent="0">
              <a:buNone/>
            </a:pP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b="1" i="1" dirty="0">
                <a:latin typeface="Times New Roman" pitchFamily="18" charset="0"/>
                <a:cs typeface="Times New Roman" pitchFamily="18" charset="0"/>
              </a:rPr>
              <a:t>улица Ленина</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нечётная </a:t>
            </a:r>
            <a:r>
              <a:rPr lang="ru-RU" dirty="0">
                <a:latin typeface="Times New Roman" pitchFamily="18" charset="0"/>
                <a:cs typeface="Times New Roman" pitchFamily="18" charset="0"/>
              </a:rPr>
              <a:t>сторона: с 89 </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131; </a:t>
            </a:r>
            <a:r>
              <a:rPr lang="ru-RU" dirty="0" smtClean="0">
                <a:latin typeface="Times New Roman" pitchFamily="18" charset="0"/>
                <a:cs typeface="Times New Roman" pitchFamily="18" charset="0"/>
              </a:rPr>
              <a:t>чётная </a:t>
            </a:r>
            <a:r>
              <a:rPr lang="ru-RU" dirty="0">
                <a:latin typeface="Times New Roman" pitchFamily="18" charset="0"/>
                <a:cs typeface="Times New Roman" pitchFamily="18" charset="0"/>
              </a:rPr>
              <a:t>сторона: с 90 </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120</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smtClean="0">
              <a:latin typeface="Times New Roman" pitchFamily="18" charset="0"/>
              <a:cs typeface="Times New Roman" pitchFamily="18" charset="0"/>
            </a:endParaRPr>
          </a:p>
          <a:p>
            <a:pPr marL="0" indent="0">
              <a:buNone/>
            </a:pPr>
            <a:r>
              <a:rPr lang="ru-RU" b="1" i="1" dirty="0" smtClean="0">
                <a:latin typeface="Times New Roman" pitchFamily="18" charset="0"/>
                <a:cs typeface="Times New Roman" pitchFamily="18" charset="0"/>
              </a:rPr>
              <a:t>проезд </a:t>
            </a:r>
            <a:r>
              <a:rPr lang="ru-RU" b="1" i="1" dirty="0">
                <a:latin typeface="Times New Roman" pitchFamily="18" charset="0"/>
                <a:cs typeface="Times New Roman" pitchFamily="18" charset="0"/>
              </a:rPr>
              <a:t>Почтовый</a:t>
            </a:r>
            <a:r>
              <a:rPr lang="ru-RU" dirty="0">
                <a:latin typeface="Times New Roman" pitchFamily="18" charset="0"/>
                <a:cs typeface="Times New Roman" pitchFamily="18" charset="0"/>
              </a:rPr>
              <a:t> все дома</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smtClean="0">
              <a:latin typeface="Times New Roman" pitchFamily="18" charset="0"/>
              <a:cs typeface="Times New Roman" pitchFamily="18" charset="0"/>
            </a:endParaRPr>
          </a:p>
          <a:p>
            <a:pPr marL="0" indent="0">
              <a:buNone/>
            </a:pPr>
            <a:r>
              <a:rPr lang="ru-RU" b="1" i="1" dirty="0" smtClean="0">
                <a:latin typeface="Times New Roman" pitchFamily="18" charset="0"/>
                <a:cs typeface="Times New Roman" pitchFamily="18" charset="0"/>
              </a:rPr>
              <a:t>бульвар </a:t>
            </a:r>
            <a:r>
              <a:rPr lang="ru-RU" b="1" i="1" dirty="0">
                <a:latin typeface="Times New Roman" pitchFamily="18" charset="0"/>
                <a:cs typeface="Times New Roman" pitchFamily="18" charset="0"/>
              </a:rPr>
              <a:t>Молодежный</a:t>
            </a:r>
            <a:r>
              <a:rPr lang="ru-RU" dirty="0">
                <a:latin typeface="Times New Roman" pitchFamily="18" charset="0"/>
                <a:cs typeface="Times New Roman" pitchFamily="18" charset="0"/>
              </a:rPr>
              <a:t> все дома</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smtClean="0">
              <a:latin typeface="Times New Roman" pitchFamily="18" charset="0"/>
              <a:cs typeface="Times New Roman" pitchFamily="18" charset="0"/>
            </a:endParaRPr>
          </a:p>
          <a:p>
            <a:pPr marL="0" indent="0">
              <a:buNone/>
            </a:pPr>
            <a:r>
              <a:rPr lang="ru-RU" b="1" i="1" dirty="0" smtClean="0">
                <a:latin typeface="Times New Roman" pitchFamily="18" charset="0"/>
                <a:cs typeface="Times New Roman" pitchFamily="18" charset="0"/>
              </a:rPr>
              <a:t>улица </a:t>
            </a:r>
            <a:r>
              <a:rPr lang="ru-RU" b="1" i="1" dirty="0">
                <a:latin typeface="Times New Roman" pitchFamily="18" charset="0"/>
                <a:cs typeface="Times New Roman" pitchFamily="18" charset="0"/>
              </a:rPr>
              <a:t>Победы</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нечётная </a:t>
            </a:r>
            <a:r>
              <a:rPr lang="ru-RU" dirty="0">
                <a:latin typeface="Times New Roman" pitchFamily="18" charset="0"/>
                <a:cs typeface="Times New Roman" pitchFamily="18" charset="0"/>
              </a:rPr>
              <a:t>сторона: с 23 </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53; </a:t>
            </a:r>
            <a:r>
              <a:rPr lang="ru-RU" dirty="0" smtClean="0">
                <a:latin typeface="Times New Roman" pitchFamily="18" charset="0"/>
                <a:cs typeface="Times New Roman" pitchFamily="18" charset="0"/>
              </a:rPr>
              <a:t>чётная </a:t>
            </a:r>
            <a:r>
              <a:rPr lang="ru-RU" dirty="0">
                <a:latin typeface="Times New Roman" pitchFamily="18" charset="0"/>
                <a:cs typeface="Times New Roman" pitchFamily="18" charset="0"/>
              </a:rPr>
              <a:t>сторона: с 28 </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38</a:t>
            </a:r>
            <a:endParaRPr lang="ru-RU" sz="3600" dirty="0">
              <a:solidFill>
                <a:srgbClr val="002060"/>
              </a:solidFill>
              <a:latin typeface="Times New Roman" panose="02020603050405020304" pitchFamily="18" charset="0"/>
              <a:cs typeface="Times New Roman" panose="02020603050405020304" pitchFamily="18" charset="0"/>
            </a:endParaRPr>
          </a:p>
          <a:p>
            <a:endParaRPr lang="ru-RU" sz="3200" dirty="0">
              <a:latin typeface="Times New Roman" pitchFamily="18" charset="0"/>
              <a:cs typeface="Times New Roman" pitchFamily="18" charset="0"/>
            </a:endParaRPr>
          </a:p>
        </p:txBody>
      </p:sp>
    </p:spTree>
    <p:extLst>
      <p:ext uri="{BB962C8B-B14F-4D97-AF65-F5344CB8AC3E}">
        <p14:creationId xmlns:p14="http://schemas.microsoft.com/office/powerpoint/2010/main" val="24097774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65427" y="0"/>
            <a:ext cx="7615451" cy="1233838"/>
          </a:xfrm>
        </p:spPr>
        <p:txBody>
          <a:bodyPr anchor="ctr">
            <a:normAutofit/>
          </a:bodyPr>
          <a:lstStyle/>
          <a:p>
            <a:pPr algn="ctr"/>
            <a:r>
              <a:rPr lang="ru-RU" sz="3600" b="1" u="sng" dirty="0" smtClean="0">
                <a:solidFill>
                  <a:srgbClr val="1818D2"/>
                </a:solidFill>
                <a:latin typeface="Times New Roman" panose="02020603050405020304" pitchFamily="18" charset="0"/>
                <a:cs typeface="Times New Roman" panose="02020603050405020304" pitchFamily="18" charset="0"/>
              </a:rPr>
              <a:t>Отказ в приёме документов:</a:t>
            </a:r>
            <a:endParaRPr lang="ru-RU" sz="3600" b="1" u="sng" dirty="0">
              <a:solidFill>
                <a:srgbClr val="1818D2"/>
              </a:solidFill>
            </a:endParaRPr>
          </a:p>
        </p:txBody>
      </p:sp>
      <p:sp>
        <p:nvSpPr>
          <p:cNvPr id="3" name="Объект 2"/>
          <p:cNvSpPr>
            <a:spLocks noGrp="1"/>
          </p:cNvSpPr>
          <p:nvPr>
            <p:ph idx="1"/>
          </p:nvPr>
        </p:nvSpPr>
        <p:spPr>
          <a:xfrm>
            <a:off x="1917083" y="405029"/>
            <a:ext cx="9952382" cy="5738192"/>
          </a:xfrm>
        </p:spPr>
        <p:txBody>
          <a:bodyPr>
            <a:noAutofit/>
          </a:bodyPr>
          <a:lstStyle/>
          <a:p>
            <a:pPr algn="just">
              <a:lnSpc>
                <a:spcPct val="120000"/>
              </a:lnSpc>
              <a:buFont typeface="Wingdings" panose="05000000000000000000" pitchFamily="2" charset="2"/>
              <a:buChar char="v"/>
            </a:pPr>
            <a:endParaRPr lang="ru-RU" sz="4000" b="1" dirty="0" smtClean="0">
              <a:solidFill>
                <a:srgbClr val="002060"/>
              </a:solidFill>
              <a:latin typeface="Times New Roman" panose="02020603050405020304" pitchFamily="18" charset="0"/>
              <a:cs typeface="Times New Roman" panose="02020603050405020304" pitchFamily="18" charset="0"/>
            </a:endParaRPr>
          </a:p>
          <a:p>
            <a:pPr algn="just">
              <a:lnSpc>
                <a:spcPct val="120000"/>
              </a:lnSpc>
              <a:buFont typeface="Wingdings" panose="05000000000000000000" pitchFamily="2" charset="2"/>
              <a:buChar char="v"/>
            </a:pPr>
            <a:endParaRPr lang="ru-RU" sz="4000" b="1" dirty="0">
              <a:solidFill>
                <a:srgbClr val="002060"/>
              </a:solidFill>
              <a:latin typeface="Times New Roman" panose="02020603050405020304" pitchFamily="18" charset="0"/>
              <a:cs typeface="Times New Roman" panose="02020603050405020304" pitchFamily="18" charset="0"/>
            </a:endParaRPr>
          </a:p>
          <a:p>
            <a:pPr algn="just">
              <a:lnSpc>
                <a:spcPct val="120000"/>
              </a:lnSpc>
              <a:buFont typeface="Wingdings" panose="05000000000000000000" pitchFamily="2" charset="2"/>
              <a:buChar char="v"/>
            </a:pPr>
            <a:r>
              <a:rPr lang="ru-RU" sz="4000" b="1" dirty="0">
                <a:solidFill>
                  <a:srgbClr val="002060"/>
                </a:solidFill>
                <a:latin typeface="Times New Roman" panose="02020603050405020304" pitchFamily="18" charset="0"/>
                <a:cs typeface="Times New Roman" panose="02020603050405020304" pitchFamily="18" charset="0"/>
              </a:rPr>
              <a:t> </a:t>
            </a:r>
            <a:r>
              <a:rPr lang="ru-RU" b="1" dirty="0" smtClean="0">
                <a:solidFill>
                  <a:srgbClr val="002060"/>
                </a:solidFill>
                <a:latin typeface="Times New Roman" panose="02020603050405020304" pitchFamily="18" charset="0"/>
                <a:cs typeface="Times New Roman" panose="02020603050405020304" pitchFamily="18" charset="0"/>
              </a:rPr>
              <a:t>в </a:t>
            </a:r>
            <a:r>
              <a:rPr lang="ru-RU" b="1" dirty="0">
                <a:solidFill>
                  <a:srgbClr val="002060"/>
                </a:solidFill>
                <a:latin typeface="Times New Roman" panose="02020603050405020304" pitchFamily="18" charset="0"/>
                <a:cs typeface="Times New Roman" panose="02020603050405020304" pitchFamily="18" charset="0"/>
              </a:rPr>
              <a:t>школе нет свободных мест;</a:t>
            </a:r>
          </a:p>
          <a:p>
            <a:pPr algn="just">
              <a:lnSpc>
                <a:spcPct val="120000"/>
              </a:lnSpc>
              <a:buFont typeface="Wingdings" panose="05000000000000000000" pitchFamily="2" charset="2"/>
              <a:buChar char="v"/>
            </a:pPr>
            <a:r>
              <a:rPr lang="ru-RU" sz="4000" b="1" dirty="0" smtClean="0">
                <a:solidFill>
                  <a:srgbClr val="002060"/>
                </a:solidFill>
                <a:latin typeface="Times New Roman" panose="02020603050405020304" pitchFamily="18" charset="0"/>
                <a:cs typeface="Times New Roman" panose="02020603050405020304" pitchFamily="18" charset="0"/>
              </a:rPr>
              <a:t> </a:t>
            </a:r>
            <a:r>
              <a:rPr lang="ru-RU" b="1" dirty="0">
                <a:solidFill>
                  <a:srgbClr val="002060"/>
                </a:solidFill>
                <a:latin typeface="Times New Roman" panose="02020603050405020304" pitchFamily="18" charset="0"/>
                <a:cs typeface="Times New Roman" panose="02020603050405020304" pitchFamily="18" charset="0"/>
              </a:rPr>
              <a:t>представлен неполный пакет документов;</a:t>
            </a:r>
          </a:p>
          <a:p>
            <a:pPr algn="just">
              <a:lnSpc>
                <a:spcPct val="120000"/>
              </a:lnSpc>
              <a:buFont typeface="Wingdings" panose="05000000000000000000" pitchFamily="2" charset="2"/>
              <a:buChar char="v"/>
            </a:pPr>
            <a:r>
              <a:rPr lang="ru-RU" b="1" dirty="0">
                <a:solidFill>
                  <a:srgbClr val="002060"/>
                </a:solidFill>
                <a:latin typeface="Times New Roman" panose="02020603050405020304" pitchFamily="18" charset="0"/>
                <a:cs typeface="Times New Roman" panose="02020603050405020304" pitchFamily="18" charset="0"/>
              </a:rPr>
              <a:t> </a:t>
            </a:r>
            <a:r>
              <a:rPr lang="ru-RU" b="1" dirty="0" smtClean="0">
                <a:solidFill>
                  <a:srgbClr val="002060"/>
                </a:solidFill>
                <a:latin typeface="Times New Roman" panose="02020603050405020304" pitchFamily="18" charset="0"/>
                <a:cs typeface="Times New Roman" panose="02020603050405020304" pitchFamily="18" charset="0"/>
              </a:rPr>
              <a:t> </a:t>
            </a:r>
            <a:r>
              <a:rPr lang="ru-RU" b="1" dirty="0">
                <a:solidFill>
                  <a:srgbClr val="002060"/>
                </a:solidFill>
                <a:latin typeface="Times New Roman" panose="02020603050405020304" pitchFamily="18" charset="0"/>
                <a:cs typeface="Times New Roman" panose="02020603050405020304" pitchFamily="18" charset="0"/>
              </a:rPr>
              <a:t>представленные документы утратили силу;</a:t>
            </a:r>
          </a:p>
          <a:p>
            <a:pPr algn="just">
              <a:lnSpc>
                <a:spcPct val="120000"/>
              </a:lnSpc>
              <a:buFont typeface="Wingdings" panose="05000000000000000000" pitchFamily="2" charset="2"/>
              <a:buChar char="v"/>
            </a:pPr>
            <a:r>
              <a:rPr lang="ru-RU" b="1" dirty="0">
                <a:solidFill>
                  <a:srgbClr val="002060"/>
                </a:solidFill>
                <a:latin typeface="Times New Roman" panose="02020603050405020304" pitchFamily="18" charset="0"/>
                <a:cs typeface="Times New Roman" panose="02020603050405020304" pitchFamily="18" charset="0"/>
              </a:rPr>
              <a:t> </a:t>
            </a:r>
            <a:r>
              <a:rPr lang="ru-RU" b="1" dirty="0" smtClean="0">
                <a:solidFill>
                  <a:srgbClr val="002060"/>
                </a:solidFill>
                <a:latin typeface="Times New Roman" panose="02020603050405020304" pitchFamily="18" charset="0"/>
                <a:cs typeface="Times New Roman" panose="02020603050405020304" pitchFamily="18" charset="0"/>
              </a:rPr>
              <a:t> </a:t>
            </a:r>
            <a:r>
              <a:rPr lang="ru-RU" b="1" dirty="0">
                <a:solidFill>
                  <a:srgbClr val="002060"/>
                </a:solidFill>
                <a:latin typeface="Times New Roman" panose="02020603050405020304" pitchFamily="18" charset="0"/>
                <a:cs typeface="Times New Roman" panose="02020603050405020304" pitchFamily="18" charset="0"/>
              </a:rPr>
              <a:t>ошибки в документах и др.</a:t>
            </a:r>
            <a:endParaRPr lang="ru-RU" dirty="0" smtClean="0">
              <a:solidFill>
                <a:srgbClr val="002060"/>
              </a:solidFill>
              <a:latin typeface="Times New Roman" panose="02020603050405020304" pitchFamily="18" charset="0"/>
              <a:cs typeface="Times New Roman" panose="02020603050405020304" pitchFamily="18" charset="0"/>
            </a:endParaRPr>
          </a:p>
          <a:p>
            <a:pPr>
              <a:lnSpc>
                <a:spcPct val="120000"/>
              </a:lnSpc>
              <a:buFont typeface="Wingdings" panose="05000000000000000000" pitchFamily="2" charset="2"/>
              <a:buChar char="v"/>
            </a:pPr>
            <a:endParaRPr lang="ru-RU" sz="1800" dirty="0">
              <a:solidFill>
                <a:srgbClr val="002060"/>
              </a:solidFill>
              <a:latin typeface="Times New Roman" panose="02020603050405020304" pitchFamily="18" charset="0"/>
              <a:cs typeface="Times New Roman" panose="02020603050405020304" pitchFamily="18" charset="0"/>
            </a:endParaRPr>
          </a:p>
          <a:p>
            <a:pPr marL="0" indent="0">
              <a:lnSpc>
                <a:spcPct val="120000"/>
              </a:lnSpc>
              <a:buNone/>
            </a:pP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endParaRPr lang="ru-RU" sz="1400" dirty="0" smtClean="0">
              <a:solidFill>
                <a:srgbClr val="FF0000"/>
              </a:solidFill>
              <a:latin typeface="Times New Roman" pitchFamily="18" charset="0"/>
              <a:cs typeface="Times New Roman" pitchFamily="18" charset="0"/>
            </a:endParaRPr>
          </a:p>
          <a:p>
            <a:pPr marL="0" indent="0">
              <a:buNone/>
            </a:pPr>
            <a:r>
              <a:rPr lang="ru-RU" sz="1400" dirty="0">
                <a:solidFill>
                  <a:srgbClr val="FF0000"/>
                </a:solidFill>
                <a:latin typeface="Times New Roman" pitchFamily="18" charset="0"/>
                <a:cs typeface="Times New Roman" pitchFamily="18" charset="0"/>
              </a:rPr>
              <a:t/>
            </a:r>
            <a:br>
              <a:rPr lang="ru-RU" sz="1400" dirty="0">
                <a:solidFill>
                  <a:srgbClr val="FF0000"/>
                </a:solidFill>
                <a:latin typeface="Times New Roman" pitchFamily="18" charset="0"/>
                <a:cs typeface="Times New Roman" pitchFamily="18" charset="0"/>
              </a:rPr>
            </a:br>
            <a:endParaRPr lang="ru-RU" sz="1400" dirty="0">
              <a:solidFill>
                <a:srgbClr val="FF0000"/>
              </a:solidFill>
              <a:latin typeface="Times New Roman" pitchFamily="18" charset="0"/>
              <a:cs typeface="Times New Roman" pitchFamily="18" charset="0"/>
            </a:endParaRPr>
          </a:p>
        </p:txBody>
      </p:sp>
      <p:pic>
        <p:nvPicPr>
          <p:cNvPr id="5" name="Рисунок 4">
            <a:extLst>
              <a:ext uri="{FF2B5EF4-FFF2-40B4-BE49-F238E27FC236}">
                <a16:creationId xmlns:a16="http://schemas.microsoft.com/office/drawing/2014/main" xmlns="" id="{3EE80F35-278C-4B08-BBD8-5C46DBD7C5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429" y="0"/>
            <a:ext cx="2410241" cy="2392017"/>
          </a:xfrm>
          <a:prstGeom prst="rect">
            <a:avLst/>
          </a:prstGeom>
        </p:spPr>
      </p:pic>
    </p:spTree>
    <p:extLst>
      <p:ext uri="{BB962C8B-B14F-4D97-AF65-F5344CB8AC3E}">
        <p14:creationId xmlns:p14="http://schemas.microsoft.com/office/powerpoint/2010/main" val="16929038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1672" y="-186204"/>
            <a:ext cx="9896061" cy="920336"/>
          </a:xfrm>
        </p:spPr>
        <p:txBody>
          <a:bodyPr>
            <a:normAutofit/>
          </a:bodyPr>
          <a:lstStyle/>
          <a:p>
            <a:pPr algn="ctr"/>
            <a:r>
              <a:rPr lang="en-US" sz="3600" b="1" u="sng" dirty="0" err="1" smtClean="0">
                <a:solidFill>
                  <a:srgbClr val="1818D2"/>
                </a:solidFill>
                <a:latin typeface="Times New Roman" panose="02020603050405020304" pitchFamily="18" charset="0"/>
                <a:cs typeface="Times New Roman" panose="02020603050405020304" pitchFamily="18" charset="0"/>
              </a:rPr>
              <a:t>Способ</a:t>
            </a:r>
            <a:r>
              <a:rPr lang="en-US" sz="3600" b="1" u="sng" dirty="0" smtClean="0">
                <a:solidFill>
                  <a:srgbClr val="1818D2"/>
                </a:solidFill>
                <a:latin typeface="Times New Roman" panose="02020603050405020304" pitchFamily="18" charset="0"/>
                <a:cs typeface="Times New Roman" panose="02020603050405020304" pitchFamily="18" charset="0"/>
              </a:rPr>
              <a:t> </a:t>
            </a:r>
            <a:r>
              <a:rPr lang="en-US" sz="3600" b="1" u="sng" dirty="0" err="1">
                <a:solidFill>
                  <a:srgbClr val="1818D2"/>
                </a:solidFill>
                <a:latin typeface="Times New Roman" panose="02020603050405020304" pitchFamily="18" charset="0"/>
                <a:cs typeface="Times New Roman" panose="02020603050405020304" pitchFamily="18" charset="0"/>
              </a:rPr>
              <a:t>подачи</a:t>
            </a:r>
            <a:r>
              <a:rPr lang="en-US" sz="3600" b="1" u="sng" dirty="0">
                <a:solidFill>
                  <a:srgbClr val="1818D2"/>
                </a:solidFill>
                <a:latin typeface="Times New Roman" panose="02020603050405020304" pitchFamily="18" charset="0"/>
                <a:cs typeface="Times New Roman" panose="02020603050405020304" pitchFamily="18" charset="0"/>
              </a:rPr>
              <a:t> </a:t>
            </a:r>
            <a:r>
              <a:rPr lang="en-US" sz="3600" b="1" u="sng" dirty="0" err="1">
                <a:solidFill>
                  <a:srgbClr val="1818D2"/>
                </a:solidFill>
                <a:latin typeface="Times New Roman" panose="02020603050405020304" pitchFamily="18" charset="0"/>
                <a:cs typeface="Times New Roman" panose="02020603050405020304" pitchFamily="18" charset="0"/>
              </a:rPr>
              <a:t>заявления</a:t>
            </a:r>
            <a:r>
              <a:rPr lang="en-US" sz="3600" b="1" u="sng" dirty="0" smtClean="0">
                <a:solidFill>
                  <a:srgbClr val="1818D2"/>
                </a:solidFill>
                <a:latin typeface="Times New Roman" panose="02020603050405020304" pitchFamily="18" charset="0"/>
                <a:cs typeface="Times New Roman" panose="02020603050405020304" pitchFamily="18" charset="0"/>
              </a:rPr>
              <a:t>:</a:t>
            </a:r>
            <a:endParaRPr lang="ru-RU" sz="3600" b="1" u="sng" dirty="0">
              <a:solidFill>
                <a:srgbClr val="1818D2"/>
              </a:solidFill>
            </a:endParaRPr>
          </a:p>
        </p:txBody>
      </p:sp>
      <p:sp>
        <p:nvSpPr>
          <p:cNvPr id="3" name="Объект 2"/>
          <p:cNvSpPr>
            <a:spLocks noGrp="1"/>
          </p:cNvSpPr>
          <p:nvPr>
            <p:ph idx="1"/>
          </p:nvPr>
        </p:nvSpPr>
        <p:spPr>
          <a:xfrm>
            <a:off x="268941" y="366382"/>
            <a:ext cx="12328419" cy="4784036"/>
          </a:xfrm>
        </p:spPr>
        <p:txBody>
          <a:bodyPr>
            <a:noAutofit/>
          </a:bodyPr>
          <a:lstStyle/>
          <a:p>
            <a:pPr marL="0" indent="0" algn="just">
              <a:lnSpc>
                <a:spcPct val="120000"/>
              </a:lnSpc>
              <a:buNone/>
            </a:pPr>
            <a:r>
              <a:rPr lang="ru-RU" sz="2000" b="1" dirty="0" smtClean="0">
                <a:solidFill>
                  <a:srgbClr val="002060"/>
                </a:solidFill>
                <a:latin typeface="Times New Roman" panose="02020603050405020304" pitchFamily="18" charset="0"/>
                <a:cs typeface="Times New Roman" panose="02020603050405020304" pitchFamily="18" charset="0"/>
              </a:rPr>
              <a:t> </a:t>
            </a:r>
            <a:r>
              <a:rPr lang="ru-RU" sz="3600" b="1" dirty="0" smtClean="0">
                <a:solidFill>
                  <a:srgbClr val="FF0000"/>
                </a:solidFill>
                <a:latin typeface="Times New Roman" panose="02020603050405020304" pitchFamily="18" charset="0"/>
                <a:cs typeface="Times New Roman" panose="02020603050405020304" pitchFamily="18" charset="0"/>
              </a:rPr>
              <a:t>через </a:t>
            </a:r>
            <a:r>
              <a:rPr lang="ru-RU" sz="3600" b="1" dirty="0">
                <a:solidFill>
                  <a:srgbClr val="FF0000"/>
                </a:solidFill>
                <a:latin typeface="Times New Roman" panose="02020603050405020304" pitchFamily="18" charset="0"/>
                <a:cs typeface="Times New Roman" panose="02020603050405020304" pitchFamily="18" charset="0"/>
              </a:rPr>
              <a:t>портал </a:t>
            </a:r>
            <a:r>
              <a:rPr lang="ru-RU" sz="3600" b="1" dirty="0" err="1">
                <a:solidFill>
                  <a:srgbClr val="FF0000"/>
                </a:solidFill>
                <a:latin typeface="Times New Roman" panose="02020603050405020304" pitchFamily="18" charset="0"/>
                <a:cs typeface="Times New Roman" panose="02020603050405020304" pitchFamily="18" charset="0"/>
              </a:rPr>
              <a:t>Госуслуг</a:t>
            </a:r>
            <a:r>
              <a:rPr lang="ru-RU" sz="3600" b="1" dirty="0">
                <a:solidFill>
                  <a:srgbClr val="FF0000"/>
                </a:solidFill>
                <a:latin typeface="Times New Roman" panose="02020603050405020304" pitchFamily="18" charset="0"/>
                <a:cs typeface="Times New Roman" panose="02020603050405020304" pitchFamily="18" charset="0"/>
              </a:rPr>
              <a:t> </a:t>
            </a:r>
            <a:r>
              <a:rPr lang="ru-RU" sz="2400" b="1" dirty="0" smtClean="0">
                <a:solidFill>
                  <a:srgbClr val="002060"/>
                </a:solidFill>
                <a:latin typeface="Times New Roman" panose="02020603050405020304" pitchFamily="18" charset="0"/>
                <a:cs typeface="Times New Roman" panose="02020603050405020304" pitchFamily="18" charset="0"/>
              </a:rPr>
              <a:t>(</a:t>
            </a:r>
            <a:r>
              <a:rPr lang="ru-RU" sz="2400" b="1" dirty="0">
                <a:solidFill>
                  <a:srgbClr val="002060"/>
                </a:solidFill>
                <a:latin typeface="Times New Roman" panose="02020603050405020304" pitchFamily="18" charset="0"/>
                <a:cs typeface="Times New Roman" panose="02020603050405020304" pitchFamily="18" charset="0"/>
              </a:rPr>
              <a:t>необходимо иметь подтвержденную учетную </a:t>
            </a:r>
            <a:r>
              <a:rPr lang="ru-RU" sz="2400" b="1" dirty="0" smtClean="0">
                <a:solidFill>
                  <a:srgbClr val="002060"/>
                </a:solidFill>
                <a:latin typeface="Times New Roman" panose="02020603050405020304" pitchFamily="18" charset="0"/>
                <a:cs typeface="Times New Roman" panose="02020603050405020304" pitchFamily="18" charset="0"/>
              </a:rPr>
              <a:t>запись</a:t>
            </a:r>
          </a:p>
          <a:p>
            <a:pPr marL="0" indent="0" algn="just">
              <a:lnSpc>
                <a:spcPct val="120000"/>
              </a:lnSpc>
              <a:buNone/>
            </a:pP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a:solidFill>
                  <a:srgbClr val="002060"/>
                </a:solidFill>
                <a:latin typeface="Times New Roman" panose="02020603050405020304" pitchFamily="18" charset="0"/>
                <a:cs typeface="Times New Roman" panose="02020603050405020304" pitchFamily="18" charset="0"/>
              </a:rPr>
              <a:t>на </a:t>
            </a:r>
            <a:r>
              <a:rPr lang="ru-RU" sz="2400" b="1" dirty="0" err="1" smtClean="0">
                <a:solidFill>
                  <a:srgbClr val="002060"/>
                </a:solidFill>
                <a:latin typeface="Times New Roman" panose="02020603050405020304" pitchFamily="18" charset="0"/>
                <a:cs typeface="Times New Roman" panose="02020603050405020304" pitchFamily="18" charset="0"/>
              </a:rPr>
              <a:t>Госуслугах</a:t>
            </a:r>
            <a:r>
              <a:rPr lang="ru-RU" sz="2400" b="1" dirty="0" smtClean="0">
                <a:solidFill>
                  <a:srgbClr val="002060"/>
                </a:solidFill>
                <a:latin typeface="Times New Roman" panose="02020603050405020304" pitchFamily="18" charset="0"/>
                <a:cs typeface="Times New Roman" panose="02020603050405020304" pitchFamily="18" charset="0"/>
              </a:rPr>
              <a:t>)</a:t>
            </a:r>
            <a:endParaRPr lang="ru-RU" sz="4800" dirty="0">
              <a:solidFill>
                <a:srgbClr val="002060"/>
              </a:solidFill>
              <a:latin typeface="Times New Roman" panose="02020603050405020304" pitchFamily="18" charset="0"/>
              <a:cs typeface="Times New Roman" panose="02020603050405020304" pitchFamily="18" charset="0"/>
            </a:endParaRPr>
          </a:p>
          <a:p>
            <a:pPr>
              <a:lnSpc>
                <a:spcPct val="120000"/>
              </a:lnSpc>
              <a:buFont typeface="Wingdings" panose="05000000000000000000" pitchFamily="2" charset="2"/>
              <a:buChar char="v"/>
            </a:pPr>
            <a:endParaRPr lang="ru-RU" sz="2000" dirty="0">
              <a:solidFill>
                <a:srgbClr val="002060"/>
              </a:solidFill>
              <a:latin typeface="Times New Roman" panose="02020603050405020304" pitchFamily="18" charset="0"/>
              <a:cs typeface="Times New Roman" panose="02020603050405020304" pitchFamily="18" charset="0"/>
            </a:endParaRPr>
          </a:p>
          <a:p>
            <a:pPr marL="0" indent="0">
              <a:lnSpc>
                <a:spcPct val="120000"/>
              </a:lnSpc>
              <a:buNone/>
            </a:pP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endParaRPr lang="ru-RU" sz="1600" dirty="0" smtClean="0">
              <a:solidFill>
                <a:srgbClr val="FF0000"/>
              </a:solidFill>
            </a:endParaRPr>
          </a:p>
          <a:p>
            <a:pPr marL="0" indent="0">
              <a:buNone/>
            </a:pPr>
            <a:r>
              <a:rPr lang="ru-RU" sz="1600" dirty="0">
                <a:solidFill>
                  <a:srgbClr val="FF0000"/>
                </a:solidFill>
              </a:rPr>
              <a:t/>
            </a:r>
            <a:br>
              <a:rPr lang="ru-RU" sz="1600" dirty="0">
                <a:solidFill>
                  <a:srgbClr val="FF0000"/>
                </a:solidFill>
              </a:rPr>
            </a:br>
            <a:endParaRPr lang="ru-RU" sz="1600" dirty="0">
              <a:solidFill>
                <a:srgbClr val="FF0000"/>
              </a:solidFill>
            </a:endParaRPr>
          </a:p>
        </p:txBody>
      </p:sp>
      <p:sp>
        <p:nvSpPr>
          <p:cNvPr id="6" name="object 8"/>
          <p:cNvSpPr>
            <a:spLocks noChangeArrowheads="1"/>
          </p:cNvSpPr>
          <p:nvPr/>
        </p:nvSpPr>
        <p:spPr bwMode="auto">
          <a:xfrm>
            <a:off x="4151585" y="1093076"/>
            <a:ext cx="4172607" cy="5764924"/>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a:p>
        </p:txBody>
      </p:sp>
    </p:spTree>
    <p:extLst>
      <p:ext uri="{BB962C8B-B14F-4D97-AF65-F5344CB8AC3E}">
        <p14:creationId xmlns:p14="http://schemas.microsoft.com/office/powerpoint/2010/main" val="40878684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5436" y="0"/>
            <a:ext cx="9896061" cy="920336"/>
          </a:xfrm>
        </p:spPr>
        <p:txBody>
          <a:bodyPr>
            <a:normAutofit/>
          </a:bodyPr>
          <a:lstStyle/>
          <a:p>
            <a:pPr algn="ctr"/>
            <a:r>
              <a:rPr lang="ru-RU" sz="3600" b="1" u="sng" dirty="0" smtClean="0">
                <a:solidFill>
                  <a:srgbClr val="1818D2"/>
                </a:solidFill>
                <a:latin typeface="Times New Roman" panose="02020603050405020304" pitchFamily="18" charset="0"/>
                <a:cs typeface="Times New Roman" panose="02020603050405020304" pitchFamily="18" charset="0"/>
              </a:rPr>
              <a:t>Как подать заявление через портал </a:t>
            </a:r>
            <a:r>
              <a:rPr lang="ru-RU" sz="3600" b="1" u="sng" dirty="0" err="1" smtClean="0">
                <a:solidFill>
                  <a:srgbClr val="1818D2"/>
                </a:solidFill>
                <a:latin typeface="Times New Roman" panose="02020603050405020304" pitchFamily="18" charset="0"/>
                <a:cs typeface="Times New Roman" panose="02020603050405020304" pitchFamily="18" charset="0"/>
              </a:rPr>
              <a:t>Госуслуг</a:t>
            </a:r>
            <a:r>
              <a:rPr lang="en-US" sz="3600" b="1" u="sng" dirty="0" smtClean="0">
                <a:solidFill>
                  <a:srgbClr val="1818D2"/>
                </a:solidFill>
                <a:latin typeface="Times New Roman" panose="02020603050405020304" pitchFamily="18" charset="0"/>
                <a:cs typeface="Times New Roman" panose="02020603050405020304" pitchFamily="18" charset="0"/>
              </a:rPr>
              <a:t>:</a:t>
            </a:r>
            <a:endParaRPr lang="ru-RU" sz="3600" b="1" u="sng" dirty="0">
              <a:solidFill>
                <a:srgbClr val="1818D2"/>
              </a:solidFill>
            </a:endParaRPr>
          </a:p>
        </p:txBody>
      </p:sp>
      <p:sp>
        <p:nvSpPr>
          <p:cNvPr id="3" name="Объект 2"/>
          <p:cNvSpPr>
            <a:spLocks noGrp="1"/>
          </p:cNvSpPr>
          <p:nvPr>
            <p:ph idx="1"/>
          </p:nvPr>
        </p:nvSpPr>
        <p:spPr>
          <a:xfrm>
            <a:off x="416860" y="989626"/>
            <a:ext cx="10905564" cy="5102086"/>
          </a:xfrm>
        </p:spPr>
        <p:txBody>
          <a:bodyPr>
            <a:noAutofit/>
          </a:bodyPr>
          <a:lstStyle/>
          <a:p>
            <a:pPr algn="just">
              <a:lnSpc>
                <a:spcPct val="120000"/>
              </a:lnSpc>
              <a:buFont typeface="Wingdings" panose="05000000000000000000" pitchFamily="2" charset="2"/>
              <a:buChar char="v"/>
            </a:pPr>
            <a:r>
              <a:rPr lang="ru-RU" sz="2800" b="1" dirty="0" smtClean="0">
                <a:solidFill>
                  <a:srgbClr val="002060"/>
                </a:solidFill>
                <a:latin typeface="Times New Roman" panose="02020603050405020304" pitchFamily="18" charset="0"/>
                <a:cs typeface="Times New Roman" panose="02020603050405020304" pitchFamily="18" charset="0"/>
              </a:rPr>
              <a:t>Перейти на портал </a:t>
            </a:r>
            <a:r>
              <a:rPr lang="ru-RU" sz="2800" b="1" dirty="0" err="1" smtClean="0">
                <a:solidFill>
                  <a:srgbClr val="002060"/>
                </a:solidFill>
                <a:latin typeface="Times New Roman" panose="02020603050405020304" pitchFamily="18" charset="0"/>
                <a:cs typeface="Times New Roman" panose="02020603050405020304" pitchFamily="18" charset="0"/>
              </a:rPr>
              <a:t>Госуслуг</a:t>
            </a:r>
            <a:r>
              <a:rPr lang="ru-RU" sz="2800" b="1" dirty="0" smtClean="0">
                <a:solidFill>
                  <a:srgbClr val="002060"/>
                </a:solidFill>
                <a:latin typeface="Times New Roman" panose="02020603050405020304" pitchFamily="18" charset="0"/>
                <a:cs typeface="Times New Roman" panose="02020603050405020304" pitchFamily="18" charset="0"/>
              </a:rPr>
              <a:t> и набрать в поисковой строке «Запись в 1 класс»;</a:t>
            </a:r>
          </a:p>
          <a:p>
            <a:pPr algn="just">
              <a:lnSpc>
                <a:spcPct val="120000"/>
              </a:lnSpc>
              <a:buFont typeface="Wingdings" panose="05000000000000000000" pitchFamily="2" charset="2"/>
              <a:buChar char="v"/>
            </a:pPr>
            <a:r>
              <a:rPr lang="ru-RU" sz="2800" b="1" dirty="0" smtClean="0">
                <a:solidFill>
                  <a:srgbClr val="002060"/>
                </a:solidFill>
                <a:latin typeface="Times New Roman" panose="02020603050405020304" pitchFamily="18" charset="0"/>
                <a:cs typeface="Times New Roman" panose="02020603050405020304" pitchFamily="18" charset="0"/>
              </a:rPr>
              <a:t>Выбрать опцию «Подать заявление»;</a:t>
            </a:r>
          </a:p>
          <a:p>
            <a:pPr algn="just">
              <a:lnSpc>
                <a:spcPct val="120000"/>
              </a:lnSpc>
              <a:buFont typeface="Wingdings" panose="05000000000000000000" pitchFamily="2" charset="2"/>
              <a:buChar char="v"/>
            </a:pPr>
            <a:r>
              <a:rPr lang="ru-RU" sz="2800" b="1" dirty="0" smtClean="0">
                <a:solidFill>
                  <a:srgbClr val="002060"/>
                </a:solidFill>
                <a:latin typeface="Times New Roman" panose="02020603050405020304" pitchFamily="18" charset="0"/>
                <a:cs typeface="Times New Roman" panose="02020603050405020304" pitchFamily="18" charset="0"/>
              </a:rPr>
              <a:t>Пройти авторизацию с помощью логина и пароля;</a:t>
            </a:r>
          </a:p>
          <a:p>
            <a:pPr algn="just">
              <a:lnSpc>
                <a:spcPct val="120000"/>
              </a:lnSpc>
              <a:buFont typeface="Wingdings" panose="05000000000000000000" pitchFamily="2" charset="2"/>
              <a:buChar char="v"/>
            </a:pPr>
            <a:r>
              <a:rPr lang="ru-RU" sz="2800" b="1" dirty="0" smtClean="0">
                <a:solidFill>
                  <a:srgbClr val="002060"/>
                </a:solidFill>
                <a:latin typeface="Times New Roman" panose="02020603050405020304" pitchFamily="18" charset="0"/>
                <a:cs typeface="Times New Roman" panose="02020603050405020304" pitchFamily="18" charset="0"/>
              </a:rPr>
              <a:t>Заполнить электронную форму заявления, убедиться в том, что заявление принято;</a:t>
            </a:r>
          </a:p>
          <a:p>
            <a:pPr algn="just">
              <a:lnSpc>
                <a:spcPct val="120000"/>
              </a:lnSpc>
              <a:buFont typeface="Wingdings" panose="05000000000000000000" pitchFamily="2" charset="2"/>
              <a:buChar char="v"/>
            </a:pPr>
            <a:r>
              <a:rPr lang="ru-RU" sz="2800" b="1" dirty="0" smtClean="0">
                <a:solidFill>
                  <a:srgbClr val="002060"/>
                </a:solidFill>
                <a:latin typeface="Times New Roman" panose="02020603050405020304" pitchFamily="18" charset="0"/>
                <a:cs typeface="Times New Roman" panose="02020603050405020304" pitchFamily="18" charset="0"/>
              </a:rPr>
              <a:t>Не ранее чем через 20 рабочих дней явиться в школу с оригиналами документов.</a:t>
            </a:r>
          </a:p>
          <a:p>
            <a:pPr marL="0" indent="0">
              <a:lnSpc>
                <a:spcPct val="120000"/>
              </a:lnSpc>
              <a:buNone/>
            </a:pP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endParaRPr lang="ru-RU" sz="1600" dirty="0" smtClean="0">
              <a:solidFill>
                <a:srgbClr val="FF0000"/>
              </a:solidFill>
            </a:endParaRPr>
          </a:p>
          <a:p>
            <a:pPr marL="0" indent="0">
              <a:buNone/>
            </a:pPr>
            <a:r>
              <a:rPr lang="ru-RU" sz="1600" dirty="0">
                <a:solidFill>
                  <a:srgbClr val="FF0000"/>
                </a:solidFill>
              </a:rPr>
              <a:t/>
            </a:r>
            <a:br>
              <a:rPr lang="ru-RU" sz="1600" dirty="0">
                <a:solidFill>
                  <a:srgbClr val="FF0000"/>
                </a:solidFill>
              </a:rPr>
            </a:br>
            <a:endParaRPr lang="ru-RU" sz="1600" dirty="0">
              <a:solidFill>
                <a:srgbClr val="FF0000"/>
              </a:solidFill>
            </a:endParaRPr>
          </a:p>
        </p:txBody>
      </p:sp>
      <p:pic>
        <p:nvPicPr>
          <p:cNvPr id="5" name="Рисунок 4">
            <a:extLst>
              <a:ext uri="{FF2B5EF4-FFF2-40B4-BE49-F238E27FC236}">
                <a16:creationId xmlns:a16="http://schemas.microsoft.com/office/drawing/2014/main" xmlns="" id="{3EE80F35-278C-4B08-BBD8-5C46DBD7C5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7671" y="4961381"/>
            <a:ext cx="2014329" cy="1789043"/>
          </a:xfrm>
          <a:prstGeom prst="rect">
            <a:avLst/>
          </a:prstGeom>
        </p:spPr>
      </p:pic>
    </p:spTree>
    <p:extLst>
      <p:ext uri="{BB962C8B-B14F-4D97-AF65-F5344CB8AC3E}">
        <p14:creationId xmlns:p14="http://schemas.microsoft.com/office/powerpoint/2010/main" val="16489490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Desktop\2022-03-22_17-43-45.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3144" y="134471"/>
            <a:ext cx="8438647" cy="6535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Стрелка влево 4"/>
          <p:cNvSpPr/>
          <p:nvPr/>
        </p:nvSpPr>
        <p:spPr>
          <a:xfrm>
            <a:off x="8547845" y="1578344"/>
            <a:ext cx="3473823" cy="64209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extLst>
      <p:ext uri="{BB962C8B-B14F-4D97-AF65-F5344CB8AC3E}">
        <p14:creationId xmlns:p14="http://schemas.microsoft.com/office/powerpoint/2010/main" val="2991283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2528" y="0"/>
            <a:ext cx="11461630" cy="1143000"/>
          </a:xfrm>
        </p:spPr>
        <p:txBody>
          <a:bodyPr>
            <a:normAutofit fontScale="90000"/>
          </a:bodyPr>
          <a:lstStyle/>
          <a:p>
            <a:r>
              <a:rPr lang="ru-RU" b="1" dirty="0">
                <a:solidFill>
                  <a:srgbClr val="1818D2"/>
                </a:solidFill>
                <a:latin typeface="Times New Roman" pitchFamily="18" charset="0"/>
                <a:cs typeface="Times New Roman" pitchFamily="18" charset="0"/>
              </a:rPr>
              <a:t>Как создать черновик заявления на </a:t>
            </a:r>
            <a:r>
              <a:rPr lang="ru-RU" b="1" dirty="0" err="1">
                <a:solidFill>
                  <a:srgbClr val="1818D2"/>
                </a:solidFill>
                <a:latin typeface="Times New Roman" pitchFamily="18" charset="0"/>
                <a:cs typeface="Times New Roman" pitchFamily="18" charset="0"/>
              </a:rPr>
              <a:t>Госуслугах</a:t>
            </a:r>
            <a:r>
              <a:rPr lang="ru-RU" dirty="0">
                <a:solidFill>
                  <a:srgbClr val="1818D2"/>
                </a:solidFill>
                <a:latin typeface="Times New Roman" pitchFamily="18" charset="0"/>
                <a:cs typeface="Times New Roman" pitchFamily="18" charset="0"/>
              </a:rPr>
              <a:t/>
            </a:r>
            <a:br>
              <a:rPr lang="ru-RU" dirty="0">
                <a:solidFill>
                  <a:srgbClr val="1818D2"/>
                </a:solidFill>
                <a:latin typeface="Times New Roman" pitchFamily="18" charset="0"/>
                <a:cs typeface="Times New Roman" pitchFamily="18" charset="0"/>
              </a:rPr>
            </a:br>
            <a:endParaRPr lang="ru-RU" dirty="0">
              <a:solidFill>
                <a:srgbClr val="1818D2"/>
              </a:solidFill>
              <a:latin typeface="Times New Roman" pitchFamily="18" charset="0"/>
              <a:cs typeface="Times New Roman" pitchFamily="18" charset="0"/>
            </a:endParaRPr>
          </a:p>
        </p:txBody>
      </p:sp>
      <p:sp>
        <p:nvSpPr>
          <p:cNvPr id="3" name="Объект 2"/>
          <p:cNvSpPr>
            <a:spLocks noGrp="1"/>
          </p:cNvSpPr>
          <p:nvPr>
            <p:ph idx="1"/>
          </p:nvPr>
        </p:nvSpPr>
        <p:spPr>
          <a:xfrm>
            <a:off x="557841" y="720307"/>
            <a:ext cx="10972800" cy="4525963"/>
          </a:xfrm>
        </p:spPr>
        <p:txBody>
          <a:bodyPr>
            <a:noAutofit/>
          </a:bodyPr>
          <a:lstStyle/>
          <a:p>
            <a:pPr marL="0" indent="0">
              <a:buNone/>
            </a:pPr>
            <a:r>
              <a:rPr lang="ru-RU" sz="2800" dirty="0" smtClean="0">
                <a:latin typeface="Times New Roman" pitchFamily="18" charset="0"/>
                <a:cs typeface="Times New Roman" pitchFamily="18" charset="0"/>
              </a:rPr>
              <a:t>Чтобы </a:t>
            </a:r>
            <a:r>
              <a:rPr lang="ru-RU" sz="2800" dirty="0">
                <a:latin typeface="Times New Roman" pitchFamily="18" charset="0"/>
                <a:cs typeface="Times New Roman" pitchFamily="18" charset="0"/>
              </a:rPr>
              <a:t>сэкономить время и не ждать в очередях, родители могут заранее подготовить черновик заявления на портале </a:t>
            </a:r>
            <a:r>
              <a:rPr lang="ru-RU" sz="2800" dirty="0" err="1">
                <a:latin typeface="Times New Roman" pitchFamily="18" charset="0"/>
                <a:cs typeface="Times New Roman" pitchFamily="18" charset="0"/>
              </a:rPr>
              <a:t>Госуслуг</a:t>
            </a:r>
            <a:r>
              <a:rPr lang="ru-RU" sz="2800" dirty="0">
                <a:latin typeface="Times New Roman" pitchFamily="18" charset="0"/>
                <a:cs typeface="Times New Roman" pitchFamily="18" charset="0"/>
              </a:rPr>
              <a:t>. </a:t>
            </a:r>
            <a:endParaRPr lang="ru-RU" sz="2800" dirty="0" smtClean="0">
              <a:latin typeface="Times New Roman" pitchFamily="18" charset="0"/>
              <a:cs typeface="Times New Roman" pitchFamily="18" charset="0"/>
            </a:endParaRPr>
          </a:p>
          <a:p>
            <a:pPr marL="0" indent="0">
              <a:buNone/>
            </a:pPr>
            <a:r>
              <a:rPr lang="ru-RU" sz="2800" b="1" dirty="0" smtClean="0">
                <a:latin typeface="Times New Roman" pitchFamily="18" charset="0"/>
                <a:cs typeface="Times New Roman" pitchFamily="18" charset="0"/>
              </a:rPr>
              <a:t>Что </a:t>
            </a:r>
            <a:r>
              <a:rPr lang="ru-RU" sz="2800" b="1" dirty="0" smtClean="0">
                <a:latin typeface="Times New Roman" pitchFamily="18" charset="0"/>
                <a:cs typeface="Times New Roman" pitchFamily="18" charset="0"/>
              </a:rPr>
              <a:t>даёт </a:t>
            </a:r>
            <a:r>
              <a:rPr lang="ru-RU" sz="2800" b="1" dirty="0">
                <a:latin typeface="Times New Roman" pitchFamily="18" charset="0"/>
                <a:cs typeface="Times New Roman" pitchFamily="18" charset="0"/>
              </a:rPr>
              <a:t>черновик</a:t>
            </a:r>
            <a:r>
              <a:rPr lang="ru-RU" sz="2800" dirty="0">
                <a:latin typeface="Times New Roman" pitchFamily="18" charset="0"/>
                <a:cs typeface="Times New Roman" pitchFamily="18" charset="0"/>
              </a:rPr>
              <a:t> :</a:t>
            </a:r>
          </a:p>
          <a:p>
            <a:r>
              <a:rPr lang="ru-RU" sz="2800" dirty="0">
                <a:latin typeface="Times New Roman" pitchFamily="18" charset="0"/>
                <a:cs typeface="Times New Roman" pitchFamily="18" charset="0"/>
              </a:rPr>
              <a:t>Все данные можно внести заранее, спокойно, без </a:t>
            </a:r>
            <a:r>
              <a:rPr lang="ru-RU" sz="2800" dirty="0" smtClean="0">
                <a:latin typeface="Times New Roman" pitchFamily="18" charset="0"/>
                <a:cs typeface="Times New Roman" pitchFamily="18" charset="0"/>
              </a:rPr>
              <a:t>спешки.</a:t>
            </a:r>
            <a:endParaRPr lang="ru-RU" sz="2800" dirty="0">
              <a:latin typeface="Times New Roman" pitchFamily="18" charset="0"/>
              <a:cs typeface="Times New Roman" pitchFamily="18" charset="0"/>
            </a:endParaRPr>
          </a:p>
          <a:p>
            <a:r>
              <a:rPr lang="ru-RU" sz="2800" dirty="0">
                <a:latin typeface="Times New Roman" pitchFamily="18" charset="0"/>
                <a:cs typeface="Times New Roman" pitchFamily="18" charset="0"/>
              </a:rPr>
              <a:t>В день старта приемной кампании достаточно зайти в личный кабинет и нажать одну кнопку «Подать заявление</a:t>
            </a:r>
            <a:r>
              <a:rPr lang="ru-RU"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a:p>
            <a:r>
              <a:rPr lang="ru-RU" sz="2800" dirty="0">
                <a:latin typeface="Times New Roman" pitchFamily="18" charset="0"/>
                <a:cs typeface="Times New Roman" pitchFamily="18" charset="0"/>
              </a:rPr>
              <a:t>Черновик можно редактировать в любое время до </a:t>
            </a:r>
            <a:r>
              <a:rPr lang="ru-RU" sz="2800" dirty="0" smtClean="0">
                <a:latin typeface="Times New Roman" pitchFamily="18" charset="0"/>
                <a:cs typeface="Times New Roman" pitchFamily="18" charset="0"/>
              </a:rPr>
              <a:t>отправки.</a:t>
            </a:r>
            <a:endParaRPr lang="ru-RU" sz="2800" dirty="0">
              <a:latin typeface="Times New Roman" pitchFamily="18" charset="0"/>
              <a:cs typeface="Times New Roman" pitchFamily="18" charset="0"/>
            </a:endParaRPr>
          </a:p>
          <a:p>
            <a:r>
              <a:rPr lang="ru-RU" sz="2800" dirty="0">
                <a:latin typeface="Times New Roman" pitchFamily="18" charset="0"/>
                <a:cs typeface="Times New Roman" pitchFamily="18" charset="0"/>
              </a:rPr>
              <a:t>Для льготных категорий доступна функция отложенной автоматической отправки в момент открытия </a:t>
            </a:r>
            <a:r>
              <a:rPr lang="ru-RU" sz="2800" dirty="0" smtClean="0">
                <a:latin typeface="Times New Roman" pitchFamily="18" charset="0"/>
                <a:cs typeface="Times New Roman" pitchFamily="18" charset="0"/>
              </a:rPr>
              <a:t>записи.</a:t>
            </a:r>
          </a:p>
          <a:p>
            <a:r>
              <a:rPr lang="ru-RU" sz="2800" dirty="0" smtClean="0">
                <a:latin typeface="Times New Roman" pitchFamily="18" charset="0"/>
                <a:cs typeface="Times New Roman" pitchFamily="18" charset="0"/>
              </a:rPr>
              <a:t>Ссылка </a:t>
            </a:r>
            <a:r>
              <a:rPr lang="ru-RU" sz="2800" dirty="0">
                <a:latin typeface="Times New Roman" pitchFamily="18" charset="0"/>
                <a:cs typeface="Times New Roman" pitchFamily="18" charset="0"/>
              </a:rPr>
              <a:t>на сервис подбора школы, где после выбора школы можно заполнить черновик заявления о зачислении детей в первые классы: </a:t>
            </a:r>
            <a:r>
              <a:rPr lang="ru-RU" sz="2800" u="sng" dirty="0">
                <a:latin typeface="Times New Roman" pitchFamily="18" charset="0"/>
                <a:cs typeface="Times New Roman" pitchFamily="18" charset="0"/>
                <a:hlinkClick r:id="rId2"/>
              </a:rPr>
              <a:t>https://</a:t>
            </a:r>
            <a:r>
              <a:rPr lang="ru-RU" sz="2800" u="sng" dirty="0" smtClean="0">
                <a:latin typeface="Times New Roman" pitchFamily="18" charset="0"/>
                <a:cs typeface="Times New Roman" pitchFamily="18" charset="0"/>
                <a:hlinkClick r:id="rId2"/>
              </a:rPr>
              <a:t>www.gosuslugi.ru/marketplace/schools</a:t>
            </a:r>
            <a:endParaRPr lang="ru-RU" sz="2800" dirty="0">
              <a:latin typeface="Times New Roman" pitchFamily="18" charset="0"/>
              <a:cs typeface="Times New Roman" pitchFamily="18" charset="0"/>
            </a:endParaRPr>
          </a:p>
          <a:p>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3096487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1818D2"/>
                </a:solidFill>
                <a:effectLst>
                  <a:outerShdw blurRad="38100" dist="38100" dir="2700000" algn="tl">
                    <a:srgbClr val="000000">
                      <a:alpha val="43137"/>
                    </a:srgbClr>
                  </a:outerShdw>
                </a:effectLst>
                <a:latin typeface="Times New Roman" pitchFamily="18" charset="0"/>
                <a:cs typeface="Times New Roman" pitchFamily="18" charset="0"/>
              </a:rPr>
              <a:t>Какие данные нужны для </a:t>
            </a:r>
            <a:r>
              <a:rPr lang="ru-RU" b="1" dirty="0" smtClean="0">
                <a:solidFill>
                  <a:srgbClr val="1818D2"/>
                </a:solidFill>
                <a:effectLst>
                  <a:outerShdw blurRad="38100" dist="38100" dir="2700000" algn="tl">
                    <a:srgbClr val="000000">
                      <a:alpha val="43137"/>
                    </a:srgbClr>
                  </a:outerShdw>
                </a:effectLst>
                <a:latin typeface="Times New Roman" pitchFamily="18" charset="0"/>
                <a:cs typeface="Times New Roman" pitchFamily="18" charset="0"/>
              </a:rPr>
              <a:t>черновика</a:t>
            </a:r>
            <a:endParaRPr lang="ru-RU" dirty="0">
              <a:solidFill>
                <a:srgbClr val="1818D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Объект 2"/>
          <p:cNvSpPr>
            <a:spLocks noGrp="1"/>
          </p:cNvSpPr>
          <p:nvPr>
            <p:ph idx="1"/>
          </p:nvPr>
        </p:nvSpPr>
        <p:spPr/>
        <p:txBody>
          <a:bodyPr/>
          <a:lstStyle/>
          <a:p>
            <a:r>
              <a:rPr lang="ru-RU" dirty="0">
                <a:latin typeface="Times New Roman" pitchFamily="18" charset="0"/>
                <a:cs typeface="Times New Roman" pitchFamily="18" charset="0"/>
              </a:rPr>
              <a:t>Паспортные данные </a:t>
            </a:r>
            <a:r>
              <a:rPr lang="ru-RU" dirty="0" smtClean="0">
                <a:latin typeface="Times New Roman" pitchFamily="18" charset="0"/>
                <a:cs typeface="Times New Roman" pitchFamily="18" charset="0"/>
              </a:rPr>
              <a:t>родителя.</a:t>
            </a:r>
            <a:endParaRPr lang="ru-RU" dirty="0">
              <a:latin typeface="Times New Roman" pitchFamily="18" charset="0"/>
              <a:cs typeface="Times New Roman" pitchFamily="18" charset="0"/>
            </a:endParaRPr>
          </a:p>
          <a:p>
            <a:r>
              <a:rPr lang="ru-RU" dirty="0">
                <a:latin typeface="Times New Roman" pitchFamily="18" charset="0"/>
                <a:cs typeface="Times New Roman" pitchFamily="18" charset="0"/>
              </a:rPr>
              <a:t>Свидетельство о рождении </a:t>
            </a:r>
            <a:r>
              <a:rPr lang="ru-RU" dirty="0" smtClean="0">
                <a:latin typeface="Times New Roman" pitchFamily="18" charset="0"/>
                <a:cs typeface="Times New Roman" pitchFamily="18" charset="0"/>
              </a:rPr>
              <a:t>ребёнка.</a:t>
            </a:r>
            <a:endParaRPr lang="ru-RU" dirty="0">
              <a:latin typeface="Times New Roman" pitchFamily="18" charset="0"/>
              <a:cs typeface="Times New Roman" pitchFamily="18" charset="0"/>
            </a:endParaRPr>
          </a:p>
          <a:p>
            <a:r>
              <a:rPr lang="ru-RU" dirty="0">
                <a:latin typeface="Times New Roman" pitchFamily="18" charset="0"/>
                <a:cs typeface="Times New Roman" pitchFamily="18" charset="0"/>
              </a:rPr>
              <a:t>Номер или название </a:t>
            </a:r>
            <a:r>
              <a:rPr lang="ru-RU" dirty="0" smtClean="0">
                <a:latin typeface="Times New Roman" pitchFamily="18" charset="0"/>
                <a:cs typeface="Times New Roman" pitchFamily="18" charset="0"/>
              </a:rPr>
              <a:t>школы.</a:t>
            </a:r>
            <a:endParaRPr lang="ru-RU" dirty="0">
              <a:latin typeface="Times New Roman" pitchFamily="18" charset="0"/>
              <a:cs typeface="Times New Roman" pitchFamily="18" charset="0"/>
            </a:endParaRPr>
          </a:p>
          <a:p>
            <a:r>
              <a:rPr lang="ru-RU" dirty="0">
                <a:latin typeface="Times New Roman" pitchFamily="18" charset="0"/>
                <a:cs typeface="Times New Roman" pitchFamily="18" charset="0"/>
              </a:rPr>
              <a:t>Данные о регистрации ребенка по месту </a:t>
            </a:r>
            <a:r>
              <a:rPr lang="ru-RU" dirty="0" smtClean="0">
                <a:latin typeface="Times New Roman" pitchFamily="18" charset="0"/>
                <a:cs typeface="Times New Roman" pitchFamily="18" charset="0"/>
              </a:rPr>
              <a:t>жительства.</a:t>
            </a:r>
            <a:endParaRPr lang="ru-RU" dirty="0">
              <a:latin typeface="Times New Roman" pitchFamily="18" charset="0"/>
              <a:cs typeface="Times New Roman" pitchFamily="18" charset="0"/>
            </a:endParaRPr>
          </a:p>
          <a:p>
            <a:r>
              <a:rPr lang="ru-RU" dirty="0">
                <a:latin typeface="Times New Roman" pitchFamily="18" charset="0"/>
                <a:cs typeface="Times New Roman" pitchFamily="18" charset="0"/>
              </a:rPr>
              <a:t>Информация о братьях и сестрах, если они уже учатся в выбранной </a:t>
            </a:r>
            <a:r>
              <a:rPr lang="ru-RU" dirty="0" smtClean="0">
                <a:latin typeface="Times New Roman" pitchFamily="18" charset="0"/>
                <a:cs typeface="Times New Roman" pitchFamily="18" charset="0"/>
              </a:rPr>
              <a:t>школе.</a:t>
            </a:r>
            <a:endParaRPr lang="ru-RU" dirty="0">
              <a:latin typeface="Times New Roman" pitchFamily="18" charset="0"/>
              <a:cs typeface="Times New Roman" pitchFamily="18" charset="0"/>
            </a:endParaRPr>
          </a:p>
          <a:p>
            <a:r>
              <a:rPr lang="ru-RU" dirty="0">
                <a:latin typeface="Times New Roman" pitchFamily="18" charset="0"/>
                <a:cs typeface="Times New Roman" pitchFamily="18" charset="0"/>
              </a:rPr>
              <a:t>Сведения о льготах или потребности в специальных условиях </a:t>
            </a:r>
            <a:r>
              <a:rPr lang="ru-RU" dirty="0" smtClean="0">
                <a:latin typeface="Times New Roman" pitchFamily="18" charset="0"/>
                <a:cs typeface="Times New Roman" pitchFamily="18" charset="0"/>
              </a:rPr>
              <a:t>обучения.</a:t>
            </a:r>
            <a:endParaRPr lang="ru-RU" dirty="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039735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83000"/>
          </a:schemeClr>
        </a:solidFill>
        <a:effectLst/>
      </p:bgPr>
    </p:bg>
    <p:spTree>
      <p:nvGrpSpPr>
        <p:cNvPr id="1" name=""/>
        <p:cNvGrpSpPr/>
        <p:nvPr/>
      </p:nvGrpSpPr>
      <p:grpSpPr>
        <a:xfrm>
          <a:off x="0" y="0"/>
          <a:ext cx="0" cy="0"/>
          <a:chOff x="0" y="0"/>
          <a:chExt cx="0" cy="0"/>
        </a:xfrm>
      </p:grpSpPr>
      <p:sp>
        <p:nvSpPr>
          <p:cNvPr id="10" name="Объект 9"/>
          <p:cNvSpPr>
            <a:spLocks noGrp="1"/>
          </p:cNvSpPr>
          <p:nvPr>
            <p:ph idx="1"/>
          </p:nvPr>
        </p:nvSpPr>
        <p:spPr>
          <a:xfrm>
            <a:off x="475627" y="815883"/>
            <a:ext cx="11048501" cy="5921093"/>
          </a:xfrm>
        </p:spPr>
        <p:txBody>
          <a:bodyPr>
            <a:noAutofit/>
          </a:bodyPr>
          <a:lstStyle/>
          <a:p>
            <a:r>
              <a:rPr lang="ru-RU" sz="1900" dirty="0">
                <a:latin typeface="Times New Roman" pitchFamily="18" charset="0"/>
                <a:cs typeface="Times New Roman" pitchFamily="18" charset="0"/>
              </a:rPr>
              <a:t>Федеральный Закон РФ от 29.12.2012 № 273-ФЗ  «Об образовании в Российской Федерации»  </a:t>
            </a:r>
          </a:p>
          <a:p>
            <a:r>
              <a:rPr lang="ru-RU" sz="1900" dirty="0">
                <a:latin typeface="Times New Roman" pitchFamily="18" charset="0"/>
                <a:cs typeface="Times New Roman" pitchFamily="18" charset="0"/>
              </a:rPr>
              <a:t>«Семейный кодекс Российской Федерации» от 29.12.1995 № 223-ФЗ (ред. от 19.12.2022)  </a:t>
            </a:r>
          </a:p>
          <a:p>
            <a:r>
              <a:rPr lang="ru-RU" sz="1900" dirty="0">
                <a:latin typeface="Times New Roman" pitchFamily="18" charset="0"/>
                <a:cs typeface="Times New Roman" pitchFamily="18" charset="0"/>
              </a:rPr>
              <a:t>Приказ Министерства просвещения Российской Федерации от 22.03.2021 № 115 «Об утверждении Порядка организации и осуществления образовательной деятельности по основным общеобразовательным программам - образовательным программам начального общего, основного общего и среднего общего образования» (ред. от 29.09.2023)  </a:t>
            </a:r>
          </a:p>
          <a:p>
            <a:r>
              <a:rPr lang="ru-RU" sz="1900" dirty="0">
                <a:latin typeface="Times New Roman" pitchFamily="18" charset="0"/>
                <a:cs typeface="Times New Roman" pitchFamily="18" charset="0"/>
              </a:rPr>
              <a:t>Приказ Министерства просвещения Российской Федерации от 2 сентября 2020 г. № 458 (в  редакции с изменениями от 14.01.2026г.) «Об утверждении порядка приема на обучение по образовательным программам начального общего, основного общего и среднего общего образования»  </a:t>
            </a:r>
          </a:p>
          <a:p>
            <a:r>
              <a:rPr lang="ru-RU" sz="1900" dirty="0">
                <a:latin typeface="Times New Roman" pitchFamily="18" charset="0"/>
                <a:cs typeface="Times New Roman" pitchFamily="18" charset="0"/>
              </a:rPr>
              <a:t>Приказ Министерства просвещения Российской Федерации от 04.03.2025 № 171 «О внесении изменений в порядок приема на обучение по образовательным программам начального общего, основного общего и среднего общего образования, утвержденный приказом Министерства просвещения Российской Федерации от 02.09.2020 № 458»  </a:t>
            </a:r>
            <a:endParaRPr lang="ru-RU" sz="1900" dirty="0" smtClean="0">
              <a:latin typeface="Times New Roman" pitchFamily="18" charset="0"/>
              <a:cs typeface="Times New Roman" pitchFamily="18" charset="0"/>
            </a:endParaRPr>
          </a:p>
          <a:p>
            <a:r>
              <a:rPr lang="ru-RU" sz="1900" dirty="0">
                <a:latin typeface="Times New Roman" pitchFamily="18" charset="0"/>
                <a:cs typeface="Times New Roman" pitchFamily="18" charset="0"/>
              </a:rPr>
              <a:t>Приказ Министерства просвещения Российской Федерации от 04.03.2025 № 170 «Об утверждении Порядка проведения в государственной или муниципальной общеобразовательной организации тестирования на знание русского языка, достаточное для освоения образовательных программ начального общего, основного общего и среднего общего образования, иностранных граждан и лиц без гражданства»</a:t>
            </a:r>
          </a:p>
        </p:txBody>
      </p:sp>
      <p:graphicFrame>
        <p:nvGraphicFramePr>
          <p:cNvPr id="11" name="Таблица 10"/>
          <p:cNvGraphicFramePr>
            <a:graphicFrameLocks noGrp="1"/>
          </p:cNvGraphicFramePr>
          <p:nvPr>
            <p:extLst>
              <p:ext uri="{D42A27DB-BD31-4B8C-83A1-F6EECF244321}">
                <p14:modId xmlns:p14="http://schemas.microsoft.com/office/powerpoint/2010/main" val="2507216788"/>
              </p:ext>
            </p:extLst>
          </p:nvPr>
        </p:nvGraphicFramePr>
        <p:xfrm>
          <a:off x="242047" y="114925"/>
          <a:ext cx="11949953" cy="678452"/>
        </p:xfrm>
        <a:graphic>
          <a:graphicData uri="http://schemas.openxmlformats.org/drawingml/2006/table">
            <a:tbl>
              <a:tblPr/>
              <a:tblGrid>
                <a:gridCol w="102839"/>
                <a:gridCol w="11847114"/>
              </a:tblGrid>
              <a:tr h="678452">
                <a:tc>
                  <a:txBody>
                    <a:bodyPr/>
                    <a:lstStyle/>
                    <a:p>
                      <a:pPr fontAlgn="t"/>
                      <a:endParaRPr lang="ru-RU"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endParaRPr>
                    </a:p>
                  </a:txBody>
                  <a:tcPr marL="0" marR="0" marT="0" marB="0">
                    <a:lnL>
                      <a:noFill/>
                    </a:lnL>
                    <a:lnR>
                      <a:noFill/>
                    </a:lnR>
                    <a:lnT>
                      <a:noFill/>
                    </a:lnT>
                    <a:lnB>
                      <a:noFill/>
                    </a:lnB>
                  </a:tcPr>
                </a:tc>
                <a:tc>
                  <a:txBody>
                    <a:bodyPr/>
                    <a:lstStyle/>
                    <a:p>
                      <a:pPr fontAlgn="t"/>
                      <a:r>
                        <a:rPr lang="ru-RU" sz="3200" b="1" dirty="0">
                          <a:solidFill>
                            <a:srgbClr val="443DCF"/>
                          </a:solidFill>
                          <a:effectLst>
                            <a:outerShdw blurRad="38100" dist="38100" dir="2700000" algn="tl">
                              <a:srgbClr val="000000">
                                <a:alpha val="43137"/>
                              </a:srgbClr>
                            </a:outerShdw>
                          </a:effectLst>
                          <a:latin typeface="Times New Roman" pitchFamily="18" charset="0"/>
                          <a:cs typeface="Times New Roman" pitchFamily="18" charset="0"/>
                        </a:rPr>
                        <a:t>Документы, регламентирующие </a:t>
                      </a:r>
                      <a:r>
                        <a:rPr lang="ru-RU" sz="3200" b="1" dirty="0" smtClean="0">
                          <a:solidFill>
                            <a:srgbClr val="443DCF"/>
                          </a:solidFill>
                          <a:effectLst>
                            <a:outerShdw blurRad="38100" dist="38100" dir="2700000" algn="tl">
                              <a:srgbClr val="000000">
                                <a:alpha val="43137"/>
                              </a:srgbClr>
                            </a:outerShdw>
                          </a:effectLst>
                          <a:latin typeface="Times New Roman" pitchFamily="18" charset="0"/>
                          <a:cs typeface="Times New Roman" pitchFamily="18" charset="0"/>
                        </a:rPr>
                        <a:t>приём </a:t>
                      </a:r>
                      <a:r>
                        <a:rPr lang="ru-RU" sz="3200" b="1" dirty="0">
                          <a:solidFill>
                            <a:srgbClr val="443DCF"/>
                          </a:solidFill>
                          <a:effectLst>
                            <a:outerShdw blurRad="38100" dist="38100" dir="2700000" algn="tl">
                              <a:srgbClr val="000000">
                                <a:alpha val="43137"/>
                              </a:srgbClr>
                            </a:outerShdw>
                          </a:effectLst>
                          <a:latin typeface="Times New Roman" pitchFamily="18" charset="0"/>
                          <a:cs typeface="Times New Roman" pitchFamily="18" charset="0"/>
                        </a:rPr>
                        <a:t>детей в первый класс</a:t>
                      </a:r>
                    </a:p>
                  </a:txBody>
                  <a:tcPr marL="0" marR="0" marT="95250" marB="0">
                    <a:lnL>
                      <a:noFill/>
                    </a:lnL>
                    <a:lnR>
                      <a:noFill/>
                    </a:lnR>
                    <a:lnT>
                      <a:noFill/>
                    </a:lnT>
                    <a:lnB>
                      <a:noFill/>
                    </a:lnB>
                  </a:tcPr>
                </a:tc>
              </a:tr>
            </a:tbl>
          </a:graphicData>
        </a:graphic>
      </p:graphicFrame>
    </p:spTree>
    <p:extLst>
      <p:ext uri="{BB962C8B-B14F-4D97-AF65-F5344CB8AC3E}">
        <p14:creationId xmlns:p14="http://schemas.microsoft.com/office/powerpoint/2010/main" val="42692758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11582400" cy="1143000"/>
          </a:xfrm>
        </p:spPr>
        <p:txBody>
          <a:bodyPr>
            <a:normAutofit fontScale="90000"/>
          </a:bodyPr>
          <a:lstStyle/>
          <a:p>
            <a:r>
              <a:rPr lang="ru-RU" b="1" dirty="0">
                <a:solidFill>
                  <a:srgbClr val="1818D2"/>
                </a:solidFill>
                <a:effectLst>
                  <a:outerShdw blurRad="38100" dist="38100" dir="2700000" algn="tl">
                    <a:srgbClr val="000000">
                      <a:alpha val="43137"/>
                    </a:srgbClr>
                  </a:outerShdw>
                </a:effectLst>
                <a:latin typeface="Times New Roman" pitchFamily="18" charset="0"/>
                <a:cs typeface="Times New Roman" pitchFamily="18" charset="0"/>
              </a:rPr>
              <a:t>Пошаговая инструкция по подаче через </a:t>
            </a:r>
            <a:r>
              <a:rPr lang="ru-RU" b="1" dirty="0" err="1">
                <a:solidFill>
                  <a:srgbClr val="1818D2"/>
                </a:solidFill>
                <a:effectLst>
                  <a:outerShdw blurRad="38100" dist="38100" dir="2700000" algn="tl">
                    <a:srgbClr val="000000">
                      <a:alpha val="43137"/>
                    </a:srgbClr>
                  </a:outerShdw>
                </a:effectLst>
                <a:latin typeface="Times New Roman" pitchFamily="18" charset="0"/>
                <a:cs typeface="Times New Roman" pitchFamily="18" charset="0"/>
              </a:rPr>
              <a:t>Госуслуги</a:t>
            </a:r>
            <a:endParaRPr lang="ru-RU" dirty="0">
              <a:solidFill>
                <a:srgbClr val="1818D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92500" lnSpcReduction="10000"/>
          </a:bodyPr>
          <a:lstStyle/>
          <a:p>
            <a:r>
              <a:rPr lang="ru-RU" dirty="0">
                <a:latin typeface="Times New Roman" pitchFamily="18" charset="0"/>
                <a:cs typeface="Times New Roman" pitchFamily="18" charset="0"/>
              </a:rPr>
              <a:t>Авторизуйтесь на портале «</a:t>
            </a:r>
            <a:r>
              <a:rPr lang="ru-RU" dirty="0" err="1">
                <a:latin typeface="Times New Roman" pitchFamily="18" charset="0"/>
                <a:cs typeface="Times New Roman" pitchFamily="18" charset="0"/>
              </a:rPr>
              <a:t>Госуслуги</a:t>
            </a:r>
            <a:r>
              <a:rPr lang="ru-RU" dirty="0">
                <a:latin typeface="Times New Roman" pitchFamily="18" charset="0"/>
                <a:cs typeface="Times New Roman" pitchFamily="18" charset="0"/>
              </a:rPr>
              <a:t>» (учетная запись должна быть подтверждена</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r>
              <a:rPr lang="ru-RU" dirty="0">
                <a:latin typeface="Times New Roman" pitchFamily="18" charset="0"/>
                <a:cs typeface="Times New Roman" pitchFamily="18" charset="0"/>
              </a:rPr>
              <a:t>Введите в поиске «Запись в первый класс</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r>
              <a:rPr lang="ru-RU" dirty="0">
                <a:latin typeface="Times New Roman" pitchFamily="18" charset="0"/>
                <a:cs typeface="Times New Roman" pitchFamily="18" charset="0"/>
              </a:rPr>
              <a:t>Выберите регион проживания </a:t>
            </a:r>
            <a:r>
              <a:rPr lang="ru-RU" dirty="0" smtClean="0">
                <a:latin typeface="Times New Roman" pitchFamily="18" charset="0"/>
                <a:cs typeface="Times New Roman" pitchFamily="18" charset="0"/>
              </a:rPr>
              <a:t>ребёнка.</a:t>
            </a:r>
            <a:endParaRPr lang="ru-RU" dirty="0">
              <a:latin typeface="Times New Roman" pitchFamily="18" charset="0"/>
              <a:cs typeface="Times New Roman" pitchFamily="18" charset="0"/>
            </a:endParaRPr>
          </a:p>
          <a:p>
            <a:r>
              <a:rPr lang="ru-RU" dirty="0">
                <a:latin typeface="Times New Roman" pitchFamily="18" charset="0"/>
                <a:cs typeface="Times New Roman" pitchFamily="18" charset="0"/>
              </a:rPr>
              <a:t>Выберите </a:t>
            </a:r>
            <a:r>
              <a:rPr lang="ru-RU" dirty="0" smtClean="0">
                <a:latin typeface="Times New Roman" pitchFamily="18" charset="0"/>
                <a:cs typeface="Times New Roman" pitchFamily="18" charset="0"/>
              </a:rPr>
              <a:t>школу. </a:t>
            </a:r>
            <a:endParaRPr lang="ru-RU" dirty="0">
              <a:latin typeface="Times New Roman" pitchFamily="18" charset="0"/>
              <a:cs typeface="Times New Roman" pitchFamily="18" charset="0"/>
            </a:endParaRPr>
          </a:p>
          <a:p>
            <a:r>
              <a:rPr lang="ru-RU" dirty="0" smtClean="0">
                <a:latin typeface="Times New Roman" pitchFamily="18" charset="0"/>
                <a:cs typeface="Times New Roman" pitchFamily="18" charset="0"/>
              </a:rPr>
              <a:t>Заполните </a:t>
            </a:r>
            <a:r>
              <a:rPr lang="ru-RU" dirty="0">
                <a:latin typeface="Times New Roman" pitchFamily="18" charset="0"/>
                <a:cs typeface="Times New Roman" pitchFamily="18" charset="0"/>
              </a:rPr>
              <a:t>заявление или отредактируйте заранее созданный </a:t>
            </a:r>
            <a:r>
              <a:rPr lang="ru-RU" dirty="0" smtClean="0">
                <a:latin typeface="Times New Roman" pitchFamily="18" charset="0"/>
                <a:cs typeface="Times New Roman" pitchFamily="18" charset="0"/>
              </a:rPr>
              <a:t>черновик.</a:t>
            </a:r>
            <a:endParaRPr lang="ru-RU" dirty="0">
              <a:latin typeface="Times New Roman" pitchFamily="18" charset="0"/>
              <a:cs typeface="Times New Roman" pitchFamily="18" charset="0"/>
            </a:endParaRPr>
          </a:p>
          <a:p>
            <a:r>
              <a:rPr lang="ru-RU" dirty="0">
                <a:latin typeface="Times New Roman" pitchFamily="18" charset="0"/>
                <a:cs typeface="Times New Roman" pitchFamily="18" charset="0"/>
              </a:rPr>
              <a:t>Проверьте данные и отправьте </a:t>
            </a:r>
            <a:r>
              <a:rPr lang="ru-RU" dirty="0" smtClean="0">
                <a:latin typeface="Times New Roman" pitchFamily="18" charset="0"/>
                <a:cs typeface="Times New Roman" pitchFamily="18" charset="0"/>
              </a:rPr>
              <a:t>заявление.</a:t>
            </a:r>
            <a:endParaRPr lang="ru-RU" dirty="0">
              <a:latin typeface="Times New Roman" pitchFamily="18" charset="0"/>
              <a:cs typeface="Times New Roman" pitchFamily="18" charset="0"/>
            </a:endParaRPr>
          </a:p>
          <a:p>
            <a:r>
              <a:rPr lang="ru-RU" dirty="0">
                <a:latin typeface="Times New Roman" pitchFamily="18" charset="0"/>
                <a:cs typeface="Times New Roman" pitchFamily="18" charset="0"/>
              </a:rPr>
              <a:t>Отслеживайте статус заявки в личном </a:t>
            </a:r>
            <a:r>
              <a:rPr lang="ru-RU" dirty="0" smtClean="0">
                <a:latin typeface="Times New Roman" pitchFamily="18" charset="0"/>
                <a:cs typeface="Times New Roman" pitchFamily="18" charset="0"/>
              </a:rPr>
              <a:t>кабинете.</a:t>
            </a:r>
            <a:endParaRPr lang="ru-RU" dirty="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648693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900" b="1" dirty="0">
                <a:solidFill>
                  <a:srgbClr val="1818D2"/>
                </a:solidFill>
                <a:effectLst>
                  <a:outerShdw blurRad="38100" dist="38100" dir="2700000" algn="tl">
                    <a:srgbClr val="000000">
                      <a:alpha val="43137"/>
                    </a:srgbClr>
                  </a:outerShdw>
                </a:effectLst>
                <a:latin typeface="Times New Roman" pitchFamily="18" charset="0"/>
                <a:cs typeface="Times New Roman" pitchFamily="18" charset="0"/>
              </a:rPr>
              <a:t>Подтверждение документов</a:t>
            </a:r>
            <a:br>
              <a:rPr lang="ru-RU" sz="4900" b="1" dirty="0">
                <a:solidFill>
                  <a:srgbClr val="1818D2"/>
                </a:solidFill>
                <a:effectLst>
                  <a:outerShdw blurRad="38100" dist="38100" dir="2700000" algn="tl">
                    <a:srgbClr val="000000">
                      <a:alpha val="43137"/>
                    </a:srgbClr>
                  </a:outerShdw>
                </a:effectLst>
                <a:latin typeface="Times New Roman" pitchFamily="18" charset="0"/>
                <a:cs typeface="Times New Roman" pitchFamily="18" charset="0"/>
              </a:rPr>
            </a:br>
            <a:endParaRPr lang="ru-RU" b="1" dirty="0">
              <a:solidFill>
                <a:srgbClr val="1818D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Объект 2"/>
          <p:cNvSpPr>
            <a:spLocks noGrp="1"/>
          </p:cNvSpPr>
          <p:nvPr>
            <p:ph idx="1"/>
          </p:nvPr>
        </p:nvSpPr>
        <p:spPr>
          <a:xfrm>
            <a:off x="609600" y="1306903"/>
            <a:ext cx="10972800" cy="4525963"/>
          </a:xfrm>
        </p:spPr>
        <p:txBody>
          <a:bodyPr>
            <a:normAutofit fontScale="92500" lnSpcReduction="10000"/>
          </a:bodyPr>
          <a:lstStyle/>
          <a:p>
            <a:pPr marL="0" indent="0">
              <a:buNone/>
            </a:pPr>
            <a:r>
              <a:rPr lang="ru-RU" dirty="0" smtClean="0">
                <a:latin typeface="Times New Roman" pitchFamily="18" charset="0"/>
                <a:cs typeface="Times New Roman" pitchFamily="18" charset="0"/>
              </a:rPr>
              <a:t>После</a:t>
            </a:r>
            <a:r>
              <a:rPr lang="ru-RU" dirty="0">
                <a:latin typeface="Times New Roman" pitchFamily="18" charset="0"/>
                <a:cs typeface="Times New Roman" pitchFamily="18" charset="0"/>
              </a:rPr>
              <a:t> обработки заявления в личный кабинет </a:t>
            </a:r>
            <a:r>
              <a:rPr lang="ru-RU" dirty="0" smtClean="0">
                <a:latin typeface="Times New Roman" pitchFamily="18" charset="0"/>
                <a:cs typeface="Times New Roman" pitchFamily="18" charset="0"/>
              </a:rPr>
              <a:t>придёт </a:t>
            </a:r>
            <a:r>
              <a:rPr lang="ru-RU" dirty="0">
                <a:latin typeface="Times New Roman" pitchFamily="18" charset="0"/>
                <a:cs typeface="Times New Roman" pitchFamily="18" charset="0"/>
              </a:rPr>
              <a:t>приглашение посетить школу для предоставления оригиналов документов с указанием даты и времени визита.</a:t>
            </a:r>
          </a:p>
          <a:p>
            <a:pPr marL="0" indent="0">
              <a:buNone/>
            </a:pPr>
            <a:r>
              <a:rPr lang="ru-RU" b="1" dirty="0">
                <a:effectLst>
                  <a:outerShdw blurRad="38100" dist="38100" dir="2700000" algn="tl">
                    <a:srgbClr val="000000">
                      <a:alpha val="43137"/>
                    </a:srgbClr>
                  </a:outerShdw>
                </a:effectLst>
                <a:latin typeface="Times New Roman" pitchFamily="18" charset="0"/>
                <a:cs typeface="Times New Roman" pitchFamily="18" charset="0"/>
              </a:rPr>
              <a:t>Сделать это нужно:</a:t>
            </a:r>
          </a:p>
          <a:p>
            <a:r>
              <a:rPr lang="ru-RU" dirty="0">
                <a:latin typeface="Times New Roman" pitchFamily="18" charset="0"/>
                <a:cs typeface="Times New Roman" pitchFamily="18" charset="0"/>
              </a:rPr>
              <a:t>В рамках первого этапа — </a:t>
            </a:r>
            <a:r>
              <a:rPr lang="ru-RU" b="1" dirty="0">
                <a:effectLst>
                  <a:outerShdw blurRad="38100" dist="38100" dir="2700000" algn="tl">
                    <a:srgbClr val="000000">
                      <a:alpha val="43137"/>
                    </a:srgbClr>
                  </a:outerShdw>
                </a:effectLst>
                <a:latin typeface="Times New Roman" pitchFamily="18" charset="0"/>
                <a:cs typeface="Times New Roman" pitchFamily="18" charset="0"/>
              </a:rPr>
              <a:t>до 30 </a:t>
            </a: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июня.</a:t>
            </a: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a:p>
            <a:r>
              <a:rPr lang="ru-RU" dirty="0">
                <a:latin typeface="Times New Roman" pitchFamily="18" charset="0"/>
                <a:cs typeface="Times New Roman" pitchFamily="18" charset="0"/>
              </a:rPr>
              <a:t>В рамках второго этапа — в течение </a:t>
            </a:r>
            <a:r>
              <a:rPr lang="ru-RU" dirty="0" smtClean="0">
                <a:latin typeface="Times New Roman" pitchFamily="18" charset="0"/>
                <a:cs typeface="Times New Roman" pitchFamily="18" charset="0"/>
              </a:rPr>
              <a:t>20 </a:t>
            </a:r>
            <a:r>
              <a:rPr lang="ru-RU" dirty="0">
                <a:latin typeface="Times New Roman" pitchFamily="18" charset="0"/>
                <a:cs typeface="Times New Roman" pitchFamily="18" charset="0"/>
              </a:rPr>
              <a:t>рабочих дней после подачи </a:t>
            </a:r>
            <a:r>
              <a:rPr lang="ru-RU" dirty="0" smtClean="0">
                <a:latin typeface="Times New Roman" pitchFamily="18" charset="0"/>
                <a:cs typeface="Times New Roman" pitchFamily="18" charset="0"/>
              </a:rPr>
              <a:t>заявления.</a:t>
            </a:r>
            <a:endParaRPr lang="ru-RU" dirty="0">
              <a:latin typeface="Times New Roman" pitchFamily="18" charset="0"/>
              <a:cs typeface="Times New Roman" pitchFamily="18" charset="0"/>
            </a:endParaRPr>
          </a:p>
          <a:p>
            <a:r>
              <a:rPr lang="ru-RU" dirty="0">
                <a:latin typeface="Times New Roman" pitchFamily="18" charset="0"/>
                <a:cs typeface="Times New Roman" pitchFamily="18" charset="0"/>
              </a:rPr>
              <a:t>Без подтверждения оригиналов документов заявление может быть аннулировано.</a:t>
            </a:r>
          </a:p>
          <a:p>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305117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844" y="0"/>
            <a:ext cx="11082521" cy="655292"/>
          </a:xfrm>
        </p:spPr>
        <p:txBody>
          <a:bodyPr anchor="t">
            <a:noAutofit/>
          </a:bodyPr>
          <a:lstStyle/>
          <a:p>
            <a:pPr algn="ctr"/>
            <a:r>
              <a:rPr lang="ru-RU" sz="3200" b="1" dirty="0">
                <a:latin typeface="Times New Roman" panose="02020603050405020304" pitchFamily="18" charset="0"/>
                <a:cs typeface="Times New Roman" panose="02020603050405020304" pitchFamily="18" charset="0"/>
              </a:rPr>
              <a:t> </a:t>
            </a:r>
            <a:r>
              <a:rPr lang="ru-RU" sz="3600" b="1" u="sng" dirty="0">
                <a:solidFill>
                  <a:srgbClr val="1818D2"/>
                </a:solidFill>
                <a:latin typeface="Times New Roman" panose="02020603050405020304" pitchFamily="18" charset="0"/>
                <a:cs typeface="Times New Roman" panose="02020603050405020304" pitchFamily="18" charset="0"/>
              </a:rPr>
              <a:t>Перечень необходимых </a:t>
            </a:r>
            <a:r>
              <a:rPr lang="ru-RU" sz="3600" b="1" u="sng" dirty="0" smtClean="0">
                <a:solidFill>
                  <a:srgbClr val="1818D2"/>
                </a:solidFill>
                <a:latin typeface="Times New Roman" panose="02020603050405020304" pitchFamily="18" charset="0"/>
                <a:cs typeface="Times New Roman" panose="02020603050405020304" pitchFamily="18" charset="0"/>
              </a:rPr>
              <a:t>документов </a:t>
            </a:r>
            <a:r>
              <a:rPr lang="ru-RU" sz="3600" b="1" u="sng" dirty="0">
                <a:solidFill>
                  <a:srgbClr val="1818D2"/>
                </a:solidFill>
                <a:latin typeface="Times New Roman" panose="02020603050405020304" pitchFamily="18" charset="0"/>
                <a:cs typeface="Times New Roman" panose="02020603050405020304" pitchFamily="18" charset="0"/>
              </a:rPr>
              <a:t>для </a:t>
            </a:r>
            <a:r>
              <a:rPr lang="ru-RU" sz="3600" b="1" u="sng" dirty="0" smtClean="0">
                <a:solidFill>
                  <a:srgbClr val="1818D2"/>
                </a:solidFill>
                <a:latin typeface="Times New Roman" panose="02020603050405020304" pitchFamily="18" charset="0"/>
                <a:cs typeface="Times New Roman" panose="02020603050405020304" pitchFamily="18" charset="0"/>
              </a:rPr>
              <a:t>зачисления:</a:t>
            </a:r>
            <a:r>
              <a:rPr lang="ru-RU" sz="3600" b="1" u="sng" dirty="0">
                <a:solidFill>
                  <a:srgbClr val="1818D2"/>
                </a:solidFill>
                <a:latin typeface="Times New Roman" panose="02020603050405020304" pitchFamily="18" charset="0"/>
                <a:cs typeface="Times New Roman" panose="02020603050405020304" pitchFamily="18" charset="0"/>
              </a:rPr>
              <a:t/>
            </a:r>
            <a:br>
              <a:rPr lang="ru-RU" sz="3600" b="1" u="sng" dirty="0">
                <a:solidFill>
                  <a:srgbClr val="1818D2"/>
                </a:solidFill>
                <a:latin typeface="Times New Roman" panose="02020603050405020304" pitchFamily="18" charset="0"/>
                <a:cs typeface="Times New Roman" panose="02020603050405020304" pitchFamily="18" charset="0"/>
              </a:rPr>
            </a:br>
            <a:endParaRPr lang="ru-RU" sz="4800" b="1" u="sng" dirty="0">
              <a:solidFill>
                <a:srgbClr val="1818D2"/>
              </a:solidFill>
            </a:endParaRPr>
          </a:p>
        </p:txBody>
      </p:sp>
      <p:sp>
        <p:nvSpPr>
          <p:cNvPr id="3" name="Объект 2"/>
          <p:cNvSpPr>
            <a:spLocks noGrp="1"/>
          </p:cNvSpPr>
          <p:nvPr>
            <p:ph idx="1"/>
          </p:nvPr>
        </p:nvSpPr>
        <p:spPr>
          <a:xfrm>
            <a:off x="172668" y="711136"/>
            <a:ext cx="11916238" cy="5735224"/>
          </a:xfrm>
        </p:spPr>
        <p:txBody>
          <a:bodyPr>
            <a:noAutofit/>
          </a:bodyPr>
          <a:lstStyle/>
          <a:p>
            <a:pPr lvl="0">
              <a:buFont typeface="Wingdings" panose="05000000000000000000" pitchFamily="2" charset="2"/>
              <a:buChar char="v"/>
            </a:pPr>
            <a:r>
              <a:rPr lang="ru-RU" sz="2000" b="1" dirty="0" smtClean="0">
                <a:solidFill>
                  <a:srgbClr val="002060"/>
                </a:solidFill>
                <a:latin typeface="Times New Roman" panose="02020603050405020304" pitchFamily="18" charset="0"/>
                <a:cs typeface="Times New Roman" panose="02020603050405020304" pitchFamily="18" charset="0"/>
              </a:rPr>
              <a:t>личное </a:t>
            </a:r>
            <a:r>
              <a:rPr lang="ru-RU" sz="2000" b="1" dirty="0">
                <a:solidFill>
                  <a:srgbClr val="002060"/>
                </a:solidFill>
                <a:latin typeface="Times New Roman" panose="02020603050405020304" pitchFamily="18" charset="0"/>
                <a:cs typeface="Times New Roman" panose="02020603050405020304" pitchFamily="18" charset="0"/>
              </a:rPr>
              <a:t>заявление родителя </a:t>
            </a:r>
            <a:r>
              <a:rPr lang="ru-RU" sz="2000" dirty="0">
                <a:solidFill>
                  <a:srgbClr val="002060"/>
                </a:solidFill>
                <a:latin typeface="Times New Roman" panose="02020603050405020304" pitchFamily="18" charset="0"/>
                <a:cs typeface="Times New Roman" panose="02020603050405020304" pitchFamily="18" charset="0"/>
              </a:rPr>
              <a:t>(законного </a:t>
            </a:r>
            <a:r>
              <a:rPr lang="ru-RU" sz="2000" dirty="0" smtClean="0">
                <a:solidFill>
                  <a:srgbClr val="002060"/>
                </a:solidFill>
                <a:latin typeface="Times New Roman" panose="02020603050405020304" pitchFamily="18" charset="0"/>
                <a:cs typeface="Times New Roman" panose="02020603050405020304" pitchFamily="18" charset="0"/>
              </a:rPr>
              <a:t>представителя);</a:t>
            </a:r>
            <a:endParaRPr lang="ru-RU" sz="2000" dirty="0">
              <a:solidFill>
                <a:srgbClr val="002060"/>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v"/>
            </a:pPr>
            <a:r>
              <a:rPr lang="ru-RU" sz="2000" b="1" dirty="0">
                <a:solidFill>
                  <a:srgbClr val="002060"/>
                </a:solidFill>
                <a:latin typeface="Times New Roman" panose="02020603050405020304" pitchFamily="18" charset="0"/>
                <a:cs typeface="Times New Roman" panose="02020603050405020304" pitchFamily="18" charset="0"/>
              </a:rPr>
              <a:t>п</a:t>
            </a:r>
            <a:r>
              <a:rPr lang="ru-RU" sz="2000" b="1" dirty="0" smtClean="0">
                <a:solidFill>
                  <a:srgbClr val="002060"/>
                </a:solidFill>
                <a:latin typeface="Times New Roman" panose="02020603050405020304" pitchFamily="18" charset="0"/>
                <a:cs typeface="Times New Roman" panose="02020603050405020304" pitchFamily="18" charset="0"/>
              </a:rPr>
              <a:t>аспорт РФ или документ</a:t>
            </a:r>
            <a:r>
              <a:rPr lang="ru-RU" sz="2000" dirty="0" smtClean="0">
                <a:solidFill>
                  <a:srgbClr val="002060"/>
                </a:solidFill>
                <a:latin typeface="Times New Roman" panose="02020603050405020304" pitchFamily="18" charset="0"/>
                <a:cs typeface="Times New Roman" panose="02020603050405020304" pitchFamily="18" charset="0"/>
              </a:rPr>
              <a:t>, удостоверяющий </a:t>
            </a:r>
            <a:r>
              <a:rPr lang="ru-RU" sz="2000" dirty="0">
                <a:solidFill>
                  <a:srgbClr val="002060"/>
                </a:solidFill>
                <a:latin typeface="Times New Roman" panose="02020603050405020304" pitchFamily="18" charset="0"/>
                <a:cs typeface="Times New Roman" panose="02020603050405020304" pitchFamily="18" charset="0"/>
              </a:rPr>
              <a:t>личность иностранного гражданина и лица без гражданства </a:t>
            </a:r>
            <a:r>
              <a:rPr lang="ru-RU" sz="2000" dirty="0" smtClean="0">
                <a:solidFill>
                  <a:srgbClr val="002060"/>
                </a:solidFill>
                <a:latin typeface="Times New Roman" panose="02020603050405020304" pitchFamily="18" charset="0"/>
                <a:cs typeface="Times New Roman" panose="02020603050405020304" pitchFamily="18" charset="0"/>
              </a:rPr>
              <a:t>и </a:t>
            </a:r>
            <a:r>
              <a:rPr lang="ru-RU" sz="2000" b="1" dirty="0" smtClean="0">
                <a:solidFill>
                  <a:srgbClr val="002060"/>
                </a:solidFill>
                <a:latin typeface="Times New Roman" panose="02020603050405020304" pitchFamily="18" charset="0"/>
                <a:cs typeface="Times New Roman" panose="02020603050405020304" pitchFamily="18" charset="0"/>
              </a:rPr>
              <a:t>СНИЛС;</a:t>
            </a:r>
            <a:endParaRPr lang="ru-RU" sz="2000" b="1" dirty="0">
              <a:solidFill>
                <a:srgbClr val="002060"/>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v"/>
            </a:pPr>
            <a:r>
              <a:rPr lang="ru-RU" sz="2000" b="1" dirty="0">
                <a:solidFill>
                  <a:srgbClr val="002060"/>
                </a:solidFill>
                <a:latin typeface="Times New Roman" panose="02020603050405020304" pitchFamily="18" charset="0"/>
                <a:cs typeface="Times New Roman" panose="02020603050405020304" pitchFamily="18" charset="0"/>
              </a:rPr>
              <a:t>с</a:t>
            </a:r>
            <a:r>
              <a:rPr lang="ru-RU" sz="2000" b="1" dirty="0" smtClean="0">
                <a:solidFill>
                  <a:srgbClr val="002060"/>
                </a:solidFill>
                <a:latin typeface="Times New Roman" panose="02020603050405020304" pitchFamily="18" charset="0"/>
                <a:cs typeface="Times New Roman" panose="02020603050405020304" pitchFamily="18" charset="0"/>
              </a:rPr>
              <a:t>видетельство о рождении ребенка и СНИЛС</a:t>
            </a:r>
            <a:r>
              <a:rPr lang="ru-RU" sz="2000" dirty="0" smtClean="0">
                <a:solidFill>
                  <a:srgbClr val="002060"/>
                </a:solidFill>
                <a:latin typeface="Times New Roman" panose="02020603050405020304" pitchFamily="18" charset="0"/>
                <a:cs typeface="Times New Roman" panose="02020603050405020304" pitchFamily="18" charset="0"/>
              </a:rPr>
              <a:t>;</a:t>
            </a:r>
            <a:endParaRPr lang="ru-RU" sz="2000" dirty="0">
              <a:solidFill>
                <a:srgbClr val="002060"/>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v"/>
            </a:pPr>
            <a:r>
              <a:rPr lang="ru-RU" sz="2000" dirty="0" smtClean="0">
                <a:solidFill>
                  <a:srgbClr val="002060"/>
                </a:solidFill>
                <a:latin typeface="Times New Roman" panose="02020603050405020304" pitchFamily="18" charset="0"/>
                <a:cs typeface="Times New Roman" panose="02020603050405020304" pitchFamily="18" charset="0"/>
              </a:rPr>
              <a:t>копия </a:t>
            </a:r>
            <a:r>
              <a:rPr lang="ru-RU" sz="2000" dirty="0">
                <a:solidFill>
                  <a:srgbClr val="002060"/>
                </a:solidFill>
                <a:latin typeface="Times New Roman" panose="02020603050405020304" pitchFamily="18" charset="0"/>
                <a:cs typeface="Times New Roman" panose="02020603050405020304" pitchFamily="18" charset="0"/>
              </a:rPr>
              <a:t>свидетельства о рождении полнородных и </a:t>
            </a:r>
            <a:r>
              <a:rPr lang="ru-RU" sz="2000" dirty="0" err="1">
                <a:solidFill>
                  <a:srgbClr val="002060"/>
                </a:solidFill>
                <a:latin typeface="Times New Roman" panose="02020603050405020304" pitchFamily="18" charset="0"/>
                <a:cs typeface="Times New Roman" panose="02020603050405020304" pitchFamily="18" charset="0"/>
              </a:rPr>
              <a:t>неполнородных</a:t>
            </a:r>
            <a:r>
              <a:rPr lang="ru-RU" sz="2000" dirty="0">
                <a:solidFill>
                  <a:srgbClr val="002060"/>
                </a:solidFill>
                <a:latin typeface="Times New Roman" panose="02020603050405020304" pitchFamily="18" charset="0"/>
                <a:cs typeface="Times New Roman" panose="02020603050405020304" pitchFamily="18" charset="0"/>
              </a:rPr>
              <a:t> брата и (или) сестры (в случае использования права преимущественного </a:t>
            </a:r>
            <a:r>
              <a:rPr lang="ru-RU" sz="2000" dirty="0" smtClean="0">
                <a:solidFill>
                  <a:srgbClr val="002060"/>
                </a:solidFill>
                <a:latin typeface="Times New Roman" panose="02020603050405020304" pitchFamily="18" charset="0"/>
                <a:cs typeface="Times New Roman" panose="02020603050405020304" pitchFamily="18" charset="0"/>
              </a:rPr>
              <a:t>приёма;</a:t>
            </a:r>
            <a:endParaRPr lang="ru-RU" sz="2000" dirty="0">
              <a:solidFill>
                <a:srgbClr val="002060"/>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v"/>
            </a:pPr>
            <a:r>
              <a:rPr lang="ru-RU" sz="2000" dirty="0" smtClean="0">
                <a:solidFill>
                  <a:srgbClr val="002060"/>
                </a:solidFill>
                <a:latin typeface="Times New Roman" panose="02020603050405020304" pitchFamily="18" charset="0"/>
                <a:cs typeface="Times New Roman" panose="02020603050405020304" pitchFamily="18" charset="0"/>
              </a:rPr>
              <a:t>копия </a:t>
            </a:r>
            <a:r>
              <a:rPr lang="ru-RU" sz="2000" dirty="0">
                <a:solidFill>
                  <a:srgbClr val="002060"/>
                </a:solidFill>
                <a:latin typeface="Times New Roman" panose="02020603050405020304" pitchFamily="18" charset="0"/>
                <a:cs typeface="Times New Roman" panose="02020603050405020304" pitchFamily="18" charset="0"/>
              </a:rPr>
              <a:t>документа, подтверждающего установление опеки или попечительства (при необходимости);</a:t>
            </a:r>
          </a:p>
          <a:p>
            <a:pPr lvl="0">
              <a:buFont typeface="Wingdings" panose="05000000000000000000" pitchFamily="2" charset="2"/>
              <a:buChar char="v"/>
            </a:pPr>
            <a:r>
              <a:rPr lang="ru-RU" sz="2000" b="1" dirty="0" smtClean="0">
                <a:solidFill>
                  <a:srgbClr val="002060"/>
                </a:solidFill>
                <a:latin typeface="Times New Roman" panose="02020603050405020304" pitchFamily="18" charset="0"/>
                <a:cs typeface="Times New Roman" panose="02020603050405020304" pitchFamily="18" charset="0"/>
              </a:rPr>
              <a:t>копия </a:t>
            </a:r>
            <a:r>
              <a:rPr lang="ru-RU" sz="2000" b="1" dirty="0">
                <a:solidFill>
                  <a:srgbClr val="002060"/>
                </a:solidFill>
                <a:latin typeface="Times New Roman" panose="02020603050405020304" pitchFamily="18" charset="0"/>
                <a:cs typeface="Times New Roman" panose="02020603050405020304" pitchFamily="18" charset="0"/>
              </a:rPr>
              <a:t>документа о регистрации ребенка </a:t>
            </a:r>
            <a:r>
              <a:rPr lang="ru-RU" sz="2000" dirty="0" smtClean="0">
                <a:solidFill>
                  <a:srgbClr val="002060"/>
                </a:solidFill>
                <a:latin typeface="Times New Roman" panose="02020603050405020304" pitchFamily="18" charset="0"/>
                <a:cs typeface="Times New Roman" panose="02020603050405020304" pitchFamily="18" charset="0"/>
              </a:rPr>
              <a:t>по </a:t>
            </a:r>
            <a:r>
              <a:rPr lang="ru-RU" sz="2000" dirty="0">
                <a:solidFill>
                  <a:srgbClr val="002060"/>
                </a:solidFill>
                <a:latin typeface="Times New Roman" panose="02020603050405020304" pitchFamily="18" charset="0"/>
                <a:cs typeface="Times New Roman" panose="02020603050405020304" pitchFamily="18" charset="0"/>
              </a:rPr>
              <a:t>месту жительства или по месту пребывания на закрепленной </a:t>
            </a:r>
            <a:r>
              <a:rPr lang="ru-RU" sz="2000" dirty="0" smtClean="0">
                <a:solidFill>
                  <a:srgbClr val="002060"/>
                </a:solidFill>
                <a:latin typeface="Times New Roman" panose="02020603050405020304" pitchFamily="18" charset="0"/>
                <a:cs typeface="Times New Roman" panose="02020603050405020304" pitchFamily="18" charset="0"/>
              </a:rPr>
              <a:t>территории;</a:t>
            </a:r>
          </a:p>
          <a:p>
            <a:pPr lvl="0">
              <a:buFont typeface="Wingdings" panose="05000000000000000000" pitchFamily="2" charset="2"/>
              <a:buChar char="v"/>
            </a:pPr>
            <a:r>
              <a:rPr lang="ru-RU" sz="2000" dirty="0" smtClean="0">
                <a:solidFill>
                  <a:srgbClr val="002060"/>
                </a:solidFill>
                <a:latin typeface="Times New Roman" panose="02020603050405020304" pitchFamily="18" charset="0"/>
                <a:cs typeface="Times New Roman" panose="02020603050405020304" pitchFamily="18" charset="0"/>
              </a:rPr>
              <a:t>справка </a:t>
            </a:r>
            <a:r>
              <a:rPr lang="ru-RU" sz="2000" dirty="0">
                <a:solidFill>
                  <a:srgbClr val="002060"/>
                </a:solidFill>
                <a:latin typeface="Times New Roman" panose="02020603050405020304" pitchFamily="18" charset="0"/>
                <a:cs typeface="Times New Roman" panose="02020603050405020304" pitchFamily="18" charset="0"/>
              </a:rPr>
              <a:t>с места работы родителя (законного представителя) ребенка или </a:t>
            </a:r>
            <a:r>
              <a:rPr lang="ru-RU" sz="2000" dirty="0" smtClean="0">
                <a:solidFill>
                  <a:srgbClr val="002060"/>
                </a:solidFill>
                <a:latin typeface="Times New Roman" panose="02020603050405020304" pitchFamily="18" charset="0"/>
                <a:cs typeface="Times New Roman" panose="02020603050405020304" pitchFamily="18" charset="0"/>
              </a:rPr>
              <a:t>документ, подтверждающий </a:t>
            </a:r>
            <a:r>
              <a:rPr lang="ru-RU" sz="2000" dirty="0">
                <a:solidFill>
                  <a:srgbClr val="002060"/>
                </a:solidFill>
                <a:latin typeface="Times New Roman" panose="02020603050405020304" pitchFamily="18" charset="0"/>
                <a:cs typeface="Times New Roman" panose="02020603050405020304" pitchFamily="18" charset="0"/>
              </a:rPr>
              <a:t>право первоочередного приема на обучение (при наличии права);</a:t>
            </a:r>
          </a:p>
          <a:p>
            <a:pPr lvl="0">
              <a:buFont typeface="Wingdings" panose="05000000000000000000" pitchFamily="2" charset="2"/>
              <a:buChar char="v"/>
            </a:pPr>
            <a:r>
              <a:rPr lang="ru-RU" sz="2000" dirty="0">
                <a:solidFill>
                  <a:srgbClr val="002060"/>
                </a:solidFill>
                <a:latin typeface="Times New Roman" panose="02020603050405020304" pitchFamily="18" charset="0"/>
                <a:cs typeface="Times New Roman" panose="02020603050405020304" pitchFamily="18" charset="0"/>
              </a:rPr>
              <a:t>копию заключения психолого-медико-педагогической комиссии (при наличии</a:t>
            </a:r>
            <a:r>
              <a:rPr lang="ru-RU" sz="2000" dirty="0" smtClean="0">
                <a:solidFill>
                  <a:srgbClr val="002060"/>
                </a:solidFill>
                <a:latin typeface="Times New Roman" panose="02020603050405020304" pitchFamily="18" charset="0"/>
                <a:cs typeface="Times New Roman" panose="02020603050405020304" pitchFamily="18" charset="0"/>
              </a:rPr>
              <a:t>);</a:t>
            </a:r>
          </a:p>
          <a:p>
            <a:pPr lvl="0">
              <a:buFont typeface="Wingdings" panose="05000000000000000000" pitchFamily="2" charset="2"/>
              <a:buChar char="v"/>
            </a:pPr>
            <a:r>
              <a:rPr lang="ru-RU" sz="2000" dirty="0" smtClean="0">
                <a:solidFill>
                  <a:srgbClr val="002060"/>
                </a:solidFill>
                <a:latin typeface="Times New Roman" panose="02020603050405020304" pitchFamily="18" charset="0"/>
                <a:cs typeface="Times New Roman" panose="02020603050405020304" pitchFamily="18" charset="0"/>
              </a:rPr>
              <a:t>для </a:t>
            </a:r>
            <a:r>
              <a:rPr lang="ru-RU" sz="2000" dirty="0">
                <a:solidFill>
                  <a:srgbClr val="002060"/>
                </a:solidFill>
                <a:latin typeface="Times New Roman" panose="02020603050405020304" pitchFamily="18" charset="0"/>
                <a:cs typeface="Times New Roman" panose="02020603050405020304" pitchFamily="18" charset="0"/>
              </a:rPr>
              <a:t>зачисления детей с ОВЗ для получения образования по адаптированным</a:t>
            </a:r>
          </a:p>
          <a:p>
            <a:pPr marL="0" lvl="0" indent="0">
              <a:buNone/>
            </a:pPr>
            <a:r>
              <a:rPr lang="ru-RU" sz="2000" dirty="0" smtClean="0">
                <a:solidFill>
                  <a:srgbClr val="002060"/>
                </a:solidFill>
                <a:latin typeface="Times New Roman" panose="02020603050405020304" pitchFamily="18" charset="0"/>
                <a:cs typeface="Times New Roman" panose="02020603050405020304" pitchFamily="18" charset="0"/>
              </a:rPr>
              <a:t>       образовательным </a:t>
            </a:r>
            <a:r>
              <a:rPr lang="ru-RU" sz="2000" dirty="0">
                <a:solidFill>
                  <a:srgbClr val="002060"/>
                </a:solidFill>
                <a:latin typeface="Times New Roman" panose="02020603050405020304" pitchFamily="18" charset="0"/>
                <a:cs typeface="Times New Roman" panose="02020603050405020304" pitchFamily="18" charset="0"/>
              </a:rPr>
              <a:t>программам родители предоставляют заключение ПМПК (</a:t>
            </a:r>
            <a:r>
              <a:rPr lang="ru-RU" sz="2000" dirty="0" smtClean="0">
                <a:solidFill>
                  <a:srgbClr val="002060"/>
                </a:solidFill>
                <a:latin typeface="Times New Roman" panose="02020603050405020304" pitchFamily="18" charset="0"/>
                <a:cs typeface="Times New Roman" panose="02020603050405020304" pitchFamily="18" charset="0"/>
              </a:rPr>
              <a:t>при необходимости</a:t>
            </a:r>
            <a:r>
              <a:rPr lang="ru-RU" sz="2000" dirty="0">
                <a:solidFill>
                  <a:srgbClr val="002060"/>
                </a:solidFill>
                <a:latin typeface="Times New Roman" panose="02020603050405020304" pitchFamily="18" charset="0"/>
                <a:cs typeface="Times New Roman" panose="02020603050405020304" pitchFamily="18" charset="0"/>
              </a:rPr>
              <a:t>)</a:t>
            </a:r>
          </a:p>
          <a:p>
            <a:pPr lvl="0">
              <a:buFont typeface="Wingdings" panose="05000000000000000000" pitchFamily="2" charset="2"/>
              <a:buChar char="v"/>
            </a:pPr>
            <a:r>
              <a:rPr lang="ru-RU" sz="2000" dirty="0">
                <a:solidFill>
                  <a:srgbClr val="002060"/>
                </a:solidFill>
                <a:latin typeface="Times New Roman" panose="02020603050405020304" pitchFamily="18" charset="0"/>
                <a:cs typeface="Times New Roman" panose="02020603050405020304" pitchFamily="18" charset="0"/>
              </a:rPr>
              <a:t>к</a:t>
            </a:r>
            <a:r>
              <a:rPr lang="ru-RU" sz="2000" dirty="0" smtClean="0">
                <a:solidFill>
                  <a:srgbClr val="002060"/>
                </a:solidFill>
                <a:latin typeface="Times New Roman" panose="02020603050405020304" pitchFamily="18" charset="0"/>
                <a:cs typeface="Times New Roman" panose="02020603050405020304" pitchFamily="18" charset="0"/>
              </a:rPr>
              <a:t>опия документа, подтверждающего законность пребывания на территории РФ (для иностранных граждан)</a:t>
            </a:r>
          </a:p>
          <a:p>
            <a:pPr lvl="0">
              <a:buFont typeface="Wingdings" panose="05000000000000000000" pitchFamily="2" charset="2"/>
              <a:buChar char="v"/>
            </a:pPr>
            <a:r>
              <a:rPr lang="ru-RU" sz="2000" dirty="0" smtClean="0">
                <a:solidFill>
                  <a:srgbClr val="002060"/>
                </a:solidFill>
                <a:latin typeface="Times New Roman" panose="02020603050405020304" pitchFamily="18" charset="0"/>
                <a:cs typeface="Times New Roman" panose="02020603050405020304" pitchFamily="18" charset="0"/>
              </a:rPr>
              <a:t>2 фотографии ребёнка 3х4.</a:t>
            </a:r>
          </a:p>
        </p:txBody>
      </p:sp>
    </p:spTree>
    <p:extLst>
      <p:ext uri="{BB962C8B-B14F-4D97-AF65-F5344CB8AC3E}">
        <p14:creationId xmlns:p14="http://schemas.microsoft.com/office/powerpoint/2010/main" val="10482031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600" y="241541"/>
            <a:ext cx="10972800" cy="5884624"/>
          </a:xfrm>
        </p:spPr>
        <p:txBody>
          <a:bodyPr>
            <a:normAutofit/>
          </a:bodyPr>
          <a:lstStyle/>
          <a:p>
            <a:r>
              <a:rPr lang="ru-RU" dirty="0">
                <a:latin typeface="Times New Roman" pitchFamily="18" charset="0"/>
                <a:cs typeface="Times New Roman" pitchFamily="18" charset="0"/>
              </a:rPr>
              <a:t>Для иностранных граждан дополнительно потребуются документы, подтверждающие родство и право на пребывание в РФ. </a:t>
            </a:r>
            <a:r>
              <a:rPr lang="ru-RU" i="1" dirty="0">
                <a:latin typeface="Times New Roman" pitchFamily="18" charset="0"/>
                <a:cs typeface="Times New Roman" pitchFamily="18" charset="0"/>
              </a:rPr>
              <a:t>Все документы должны быть переведены на русский язык и заверены</a:t>
            </a:r>
            <a:r>
              <a:rPr lang="ru-RU" dirty="0">
                <a:latin typeface="Times New Roman" pitchFamily="18" charset="0"/>
                <a:cs typeface="Times New Roman" pitchFamily="18" charset="0"/>
              </a:rPr>
              <a:t>. Кроме того, с 1 апреля 2025 года вступили в силу новые правила: </a:t>
            </a:r>
            <a:r>
              <a:rPr lang="ru-RU" b="1" dirty="0">
                <a:latin typeface="Times New Roman" pitchFamily="18" charset="0"/>
                <a:cs typeface="Times New Roman" pitchFamily="18" charset="0"/>
              </a:rPr>
              <a:t>иностранные граждане должны пройти бесплатное тестирование на знание русского языка</a:t>
            </a:r>
            <a:r>
              <a:rPr lang="ru-RU" dirty="0">
                <a:latin typeface="Times New Roman" pitchFamily="18" charset="0"/>
                <a:cs typeface="Times New Roman" pitchFamily="18" charset="0"/>
              </a:rPr>
              <a:t>, достаточное для освоения образовательных программ. Согласно п.27 Приказа №458 приказа </a:t>
            </a:r>
            <a:r>
              <a:rPr lang="ru-RU" dirty="0" err="1">
                <a:latin typeface="Times New Roman" pitchFamily="18" charset="0"/>
                <a:cs typeface="Times New Roman" pitchFamily="18" charset="0"/>
              </a:rPr>
              <a:t>Минпросвещения</a:t>
            </a:r>
            <a:r>
              <a:rPr lang="ru-RU" dirty="0">
                <a:latin typeface="Times New Roman" pitchFamily="18" charset="0"/>
                <a:cs typeface="Times New Roman" pitchFamily="18" charset="0"/>
              </a:rPr>
              <a:t> России от 02.09.2020 №458 (ред. от 30.08.2022), список документов является </a:t>
            </a:r>
            <a:r>
              <a:rPr lang="ru-RU" dirty="0" smtClean="0">
                <a:latin typeface="Times New Roman" pitchFamily="18" charset="0"/>
                <a:cs typeface="Times New Roman" pitchFamily="18" charset="0"/>
              </a:rPr>
              <a:t>исчерпывающим.</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018944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609599" y="1600201"/>
            <a:ext cx="11465859" cy="4525963"/>
          </a:xfrm>
        </p:spPr>
        <p:txBody>
          <a:bodyPr>
            <a:normAutofit/>
          </a:bodyPr>
          <a:lstStyle/>
          <a:p>
            <a:r>
              <a:rPr lang="ru-RU" sz="2800" dirty="0" smtClean="0">
                <a:latin typeface="Times New Roman" pitchFamily="18" charset="0"/>
                <a:cs typeface="Times New Roman" pitchFamily="18" charset="0"/>
              </a:rPr>
              <a:t>                                                                      Вся информация на              </a:t>
            </a:r>
          </a:p>
          <a:p>
            <a:r>
              <a:rPr lang="ru-RU" sz="2800" dirty="0">
                <a:latin typeface="Times New Roman" pitchFamily="18" charset="0"/>
                <a:cs typeface="Times New Roman" pitchFamily="18" charset="0"/>
              </a:rPr>
              <a:t> </a:t>
            </a:r>
            <a:r>
              <a:rPr lang="ru-RU" sz="2800" dirty="0" smtClean="0">
                <a:latin typeface="Times New Roman" pitchFamily="18" charset="0"/>
                <a:cs typeface="Times New Roman" pitchFamily="18" charset="0"/>
              </a:rPr>
              <a:t>                                                                      сайте                   </a:t>
            </a:r>
          </a:p>
          <a:p>
            <a:r>
              <a:rPr lang="ru-RU" sz="2800" dirty="0">
                <a:latin typeface="Times New Roman" pitchFamily="18" charset="0"/>
                <a:cs typeface="Times New Roman" pitchFamily="18" charset="0"/>
              </a:rPr>
              <a:t> </a:t>
            </a:r>
            <a:r>
              <a:rPr lang="ru-RU"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hlinkClick r:id="rId2"/>
              </a:rPr>
              <a:t>http://</a:t>
            </a:r>
            <a:r>
              <a:rPr lang="ru-RU" sz="2800" dirty="0" smtClean="0">
                <a:latin typeface="Times New Roman" pitchFamily="18" charset="0"/>
                <a:cs typeface="Times New Roman" pitchFamily="18" charset="0"/>
                <a:hlinkClick r:id="rId2"/>
              </a:rPr>
              <a:t>мбу13тольятти.рф/</a:t>
            </a:r>
            <a:endParaRPr lang="ru-RU" sz="2800"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                                                                      раздел:</a:t>
            </a:r>
          </a:p>
          <a:p>
            <a:r>
              <a:rPr lang="ru-RU" sz="2800" dirty="0" smtClean="0">
                <a:latin typeface="Times New Roman" pitchFamily="18" charset="0"/>
                <a:cs typeface="Times New Roman" pitchFamily="18" charset="0"/>
                <a:hlinkClick r:id="rId3"/>
              </a:rPr>
              <a:t>                                                                      </a:t>
            </a:r>
            <a:r>
              <a:rPr lang="en-US" sz="2800" dirty="0" smtClean="0">
                <a:latin typeface="Times New Roman" pitchFamily="18" charset="0"/>
                <a:cs typeface="Times New Roman" pitchFamily="18" charset="0"/>
                <a:hlinkClick r:id="rId3"/>
              </a:rPr>
              <a:t>http://</a:t>
            </a:r>
            <a:r>
              <a:rPr lang="ru-RU" sz="2800" dirty="0" smtClean="0">
                <a:latin typeface="Times New Roman" pitchFamily="18" charset="0"/>
                <a:cs typeface="Times New Roman" pitchFamily="18" charset="0"/>
                <a:hlinkClick r:id="rId3"/>
              </a:rPr>
              <a:t>мбу13тольятти.рф/для-        </a:t>
            </a:r>
          </a:p>
          <a:p>
            <a:r>
              <a:rPr lang="ru-RU" sz="2800" dirty="0">
                <a:latin typeface="Times New Roman" pitchFamily="18" charset="0"/>
                <a:cs typeface="Times New Roman" pitchFamily="18" charset="0"/>
                <a:hlinkClick r:id="rId3"/>
              </a:rPr>
              <a:t> </a:t>
            </a:r>
            <a:r>
              <a:rPr lang="ru-RU" sz="2800" dirty="0" smtClean="0">
                <a:latin typeface="Times New Roman" pitchFamily="18" charset="0"/>
                <a:cs typeface="Times New Roman" pitchFamily="18" charset="0"/>
                <a:hlinkClick r:id="rId3"/>
              </a:rPr>
              <a:t>                                                                      первоклассников-2/</a:t>
            </a:r>
            <a:r>
              <a:rPr lang="ru-RU" sz="2800" dirty="0" smtClean="0">
                <a:latin typeface="Times New Roman" pitchFamily="18" charset="0"/>
                <a:cs typeface="Times New Roman" pitchFamily="18" charset="0"/>
              </a:rPr>
              <a:t> </a:t>
            </a:r>
            <a:endParaRPr lang="ru-RU" sz="2800" dirty="0">
              <a:latin typeface="Times New Roman" pitchFamily="18" charset="0"/>
              <a:cs typeface="Times New Roman" pitchFamily="18" charset="0"/>
            </a:endParaRPr>
          </a:p>
        </p:txBody>
      </p:sp>
      <p:pic>
        <p:nvPicPr>
          <p:cNvPr id="1027" name="Picture 3" descr="C:\Users\admin\Desktop\2025-03-12_13-45-1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789" y="0"/>
            <a:ext cx="7143010" cy="6619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846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1818D2"/>
                </a:solidFill>
                <a:effectLst>
                  <a:outerShdw blurRad="38100" dist="38100" dir="2700000" algn="tl">
                    <a:srgbClr val="000000">
                      <a:alpha val="43137"/>
                    </a:srgbClr>
                  </a:outerShdw>
                </a:effectLst>
                <a:latin typeface="Times New Roman" pitchFamily="18" charset="0"/>
                <a:cs typeface="Times New Roman" pitchFamily="18" charset="0"/>
              </a:rPr>
              <a:t>Чек-лист для родителей будущих первоклассников</a:t>
            </a:r>
            <a:endParaRPr lang="ru-RU" dirty="0">
              <a:solidFill>
                <a:srgbClr val="1818D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85000" lnSpcReduction="20000"/>
          </a:bodyPr>
          <a:lstStyle/>
          <a:p>
            <a:r>
              <a:rPr lang="ru-RU" dirty="0">
                <a:latin typeface="Times New Roman" pitchFamily="18" charset="0"/>
                <a:cs typeface="Times New Roman" pitchFamily="18" charset="0"/>
              </a:rPr>
              <a:t>Проверить возраст ребенка (на 01.09.2026 должно быть от 6,5 до 8 лет)</a:t>
            </a:r>
          </a:p>
          <a:p>
            <a:r>
              <a:rPr lang="ru-RU" dirty="0">
                <a:latin typeface="Times New Roman" pitchFamily="18" charset="0"/>
                <a:cs typeface="Times New Roman" pitchFamily="18" charset="0"/>
              </a:rPr>
              <a:t>Подготовить документы (паспорт, свидетельство о рождении, </a:t>
            </a:r>
            <a:r>
              <a:rPr lang="ru-RU" dirty="0" smtClean="0">
                <a:latin typeface="Times New Roman" pitchFamily="18" charset="0"/>
                <a:cs typeface="Times New Roman" pitchFamily="18" charset="0"/>
              </a:rPr>
              <a:t>регистрация, СНИЛС).</a:t>
            </a:r>
            <a:endParaRPr lang="ru-RU" dirty="0">
              <a:latin typeface="Times New Roman" pitchFamily="18" charset="0"/>
              <a:cs typeface="Times New Roman" pitchFamily="18" charset="0"/>
            </a:endParaRPr>
          </a:p>
          <a:p>
            <a:r>
              <a:rPr lang="ru-RU" dirty="0">
                <a:latin typeface="Times New Roman" pitchFamily="18" charset="0"/>
                <a:cs typeface="Times New Roman" pitchFamily="18" charset="0"/>
              </a:rPr>
              <a:t>Уточнить, за какой школой закреплен ваш </a:t>
            </a:r>
            <a:r>
              <a:rPr lang="ru-RU" dirty="0" smtClean="0">
                <a:latin typeface="Times New Roman" pitchFamily="18" charset="0"/>
                <a:cs typeface="Times New Roman" pitchFamily="18" charset="0"/>
              </a:rPr>
              <a:t>дом.</a:t>
            </a:r>
            <a:endParaRPr lang="ru-RU" dirty="0">
              <a:latin typeface="Times New Roman" pitchFamily="18" charset="0"/>
              <a:cs typeface="Times New Roman" pitchFamily="18" charset="0"/>
            </a:endParaRPr>
          </a:p>
          <a:p>
            <a:r>
              <a:rPr lang="ru-RU" dirty="0">
                <a:latin typeface="Times New Roman" pitchFamily="18" charset="0"/>
                <a:cs typeface="Times New Roman" pitchFamily="18" charset="0"/>
              </a:rPr>
              <a:t>При наличии льгот — подготовить подтверждающие </a:t>
            </a:r>
            <a:r>
              <a:rPr lang="ru-RU" dirty="0" smtClean="0">
                <a:latin typeface="Times New Roman" pitchFamily="18" charset="0"/>
                <a:cs typeface="Times New Roman" pitchFamily="18" charset="0"/>
              </a:rPr>
              <a:t>документы.</a:t>
            </a:r>
            <a:endParaRPr lang="ru-RU" dirty="0">
              <a:latin typeface="Times New Roman" pitchFamily="18" charset="0"/>
              <a:cs typeface="Times New Roman" pitchFamily="18" charset="0"/>
            </a:endParaRPr>
          </a:p>
          <a:p>
            <a:r>
              <a:rPr lang="ru-RU" dirty="0">
                <a:latin typeface="Times New Roman" pitchFamily="18" charset="0"/>
                <a:cs typeface="Times New Roman" pitchFamily="18" charset="0"/>
              </a:rPr>
              <a:t>С </a:t>
            </a:r>
            <a:r>
              <a:rPr lang="ru-RU" dirty="0" smtClean="0">
                <a:latin typeface="Times New Roman" pitchFamily="18" charset="0"/>
                <a:cs typeface="Times New Roman" pitchFamily="18" charset="0"/>
              </a:rPr>
              <a:t>19 </a:t>
            </a:r>
            <a:r>
              <a:rPr lang="ru-RU" dirty="0">
                <a:latin typeface="Times New Roman" pitchFamily="18" charset="0"/>
                <a:cs typeface="Times New Roman" pitchFamily="18" charset="0"/>
              </a:rPr>
              <a:t>марта создать черновик заявления на </a:t>
            </a:r>
            <a:r>
              <a:rPr lang="ru-RU" dirty="0" err="1" smtClean="0">
                <a:latin typeface="Times New Roman" pitchFamily="18" charset="0"/>
                <a:cs typeface="Times New Roman" pitchFamily="18" charset="0"/>
              </a:rPr>
              <a:t>Госуслугах</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r>
              <a:rPr lang="ru-RU" dirty="0">
                <a:latin typeface="Times New Roman" pitchFamily="18" charset="0"/>
                <a:cs typeface="Times New Roman" pitchFamily="18" charset="0"/>
              </a:rPr>
              <a:t>1 апреля — подать заявление (или настроить автоматическую </a:t>
            </a:r>
            <a:r>
              <a:rPr lang="ru-RU">
                <a:latin typeface="Times New Roman" pitchFamily="18" charset="0"/>
                <a:cs typeface="Times New Roman" pitchFamily="18" charset="0"/>
              </a:rPr>
              <a:t>отправку</a:t>
            </a:r>
            <a:r>
              <a:rPr lang="ru-RU"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r>
              <a:rPr lang="ru-RU" dirty="0">
                <a:latin typeface="Times New Roman" pitchFamily="18" charset="0"/>
                <a:cs typeface="Times New Roman" pitchFamily="18" charset="0"/>
              </a:rPr>
              <a:t>Отслеживать статус заявления в личном кабинете</a:t>
            </a:r>
          </a:p>
          <a:p>
            <a:r>
              <a:rPr lang="ru-RU" dirty="0">
                <a:latin typeface="Times New Roman" pitchFamily="18" charset="0"/>
                <a:cs typeface="Times New Roman" pitchFamily="18" charset="0"/>
              </a:rPr>
              <a:t>Предоставить оригиналы документов в школу (до 30 июня)</a:t>
            </a:r>
          </a:p>
          <a:p>
            <a:r>
              <a:rPr lang="ru-RU" dirty="0">
                <a:latin typeface="Times New Roman" pitchFamily="18" charset="0"/>
                <a:cs typeface="Times New Roman" pitchFamily="18" charset="0"/>
              </a:rPr>
              <a:t>После 3 июля проверить приказ о зачислении</a:t>
            </a:r>
          </a:p>
          <a:p>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562688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solidFill>
                  <a:srgbClr val="1818D2"/>
                </a:solidFill>
                <a:effectLst>
                  <a:outerShdw blurRad="38100" dist="38100" dir="2700000" algn="tl">
                    <a:srgbClr val="000000">
                      <a:alpha val="43137"/>
                    </a:srgbClr>
                  </a:outerShdw>
                </a:effectLst>
                <a:latin typeface="Times New Roman" pitchFamily="18" charset="0"/>
                <a:cs typeface="Times New Roman" pitchFamily="18" charset="0"/>
              </a:rPr>
              <a:t>Всё интересное о школе вы можете узнать</a:t>
            </a:r>
            <a:endParaRPr lang="ru-RU" b="1" dirty="0">
              <a:solidFill>
                <a:srgbClr val="1818D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Объект 3"/>
          <p:cNvSpPr>
            <a:spLocks noGrp="1"/>
          </p:cNvSpPr>
          <p:nvPr>
            <p:ph sz="half" idx="1"/>
          </p:nvPr>
        </p:nvSpPr>
        <p:spPr>
          <a:xfrm>
            <a:off x="623047" y="1465915"/>
            <a:ext cx="5384800" cy="4525963"/>
          </a:xfrm>
        </p:spPr>
        <p:txBody>
          <a:bodyPr>
            <a:normAutofit fontScale="92500"/>
          </a:bodyPr>
          <a:lstStyle/>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pPr algn="ctr"/>
            <a:r>
              <a:rPr lang="en-US" dirty="0">
                <a:hlinkClick r:id="rId2"/>
              </a:rPr>
              <a:t>https://</a:t>
            </a:r>
            <a:r>
              <a:rPr lang="en-US" dirty="0" smtClean="0">
                <a:hlinkClick r:id="rId2"/>
              </a:rPr>
              <a:t>max.ru/id6323013128_gos</a:t>
            </a:r>
            <a:endParaRPr lang="ru-RU" dirty="0" smtClean="0"/>
          </a:p>
          <a:p>
            <a:endParaRPr lang="ru-RU" dirty="0"/>
          </a:p>
        </p:txBody>
      </p:sp>
      <p:sp>
        <p:nvSpPr>
          <p:cNvPr id="5" name="Объект 4"/>
          <p:cNvSpPr>
            <a:spLocks noGrp="1"/>
          </p:cNvSpPr>
          <p:nvPr>
            <p:ph sz="half" idx="2"/>
          </p:nvPr>
        </p:nvSpPr>
        <p:spPr>
          <a:xfrm>
            <a:off x="6318624" y="1479362"/>
            <a:ext cx="5384800" cy="4525963"/>
          </a:xfrm>
        </p:spPr>
        <p:txBody>
          <a:bodyPr>
            <a:normAutofit fontScale="92500"/>
          </a:bodyPr>
          <a:lstStyle/>
          <a:p>
            <a:endParaRPr lang="ru-RU" dirty="0" smtClean="0"/>
          </a:p>
          <a:p>
            <a:endParaRPr lang="ru-RU" dirty="0"/>
          </a:p>
          <a:p>
            <a:endParaRPr lang="ru-RU" dirty="0" smtClean="0"/>
          </a:p>
          <a:p>
            <a:endParaRPr lang="ru-RU" dirty="0"/>
          </a:p>
          <a:p>
            <a:endParaRPr lang="ru-RU" dirty="0" smtClean="0"/>
          </a:p>
          <a:p>
            <a:endParaRPr lang="ru-RU" dirty="0" smtClean="0"/>
          </a:p>
          <a:p>
            <a:endParaRPr lang="ru-RU" dirty="0" smtClean="0"/>
          </a:p>
          <a:p>
            <a:endParaRPr lang="ru-RU" dirty="0"/>
          </a:p>
          <a:p>
            <a:pPr algn="ctr"/>
            <a:r>
              <a:rPr lang="en-US" dirty="0">
                <a:hlinkClick r:id="rId3"/>
              </a:rPr>
              <a:t>https://</a:t>
            </a:r>
            <a:r>
              <a:rPr lang="en-US" dirty="0" smtClean="0">
                <a:hlinkClick r:id="rId3"/>
              </a:rPr>
              <a:t>vk.com/shool13tlt</a:t>
            </a:r>
            <a:endParaRPr lang="ru-RU" dirty="0" smtClean="0"/>
          </a:p>
          <a:p>
            <a:endParaRPr lang="ru-RU" dirty="0"/>
          </a:p>
        </p:txBody>
      </p:sp>
      <p:pic>
        <p:nvPicPr>
          <p:cNvPr id="1027" name="Picture 3" descr="C:\Users\admin\Desktop\2026-03-20_06-23-1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5036" y="1526334"/>
            <a:ext cx="2422152" cy="39359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ownloads\2026-03-20_06-33-0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3374" y="1682377"/>
            <a:ext cx="2281238" cy="3623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577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0248" y="284444"/>
            <a:ext cx="10515600" cy="655292"/>
          </a:xfrm>
        </p:spPr>
        <p:txBody>
          <a:bodyPr anchor="t">
            <a:noAutofit/>
          </a:bodyPr>
          <a:lstStyle/>
          <a:p>
            <a:pPr algn="ctr"/>
            <a:r>
              <a:rPr lang="ru-RU" sz="4000" b="1" dirty="0" smtClean="0">
                <a:solidFill>
                  <a:srgbClr val="1818D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График приёма документов:</a:t>
            </a:r>
            <a:r>
              <a:rPr lang="ru-RU" sz="3600" b="1" dirty="0">
                <a:solidFill>
                  <a:srgbClr val="1818D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600" b="1" dirty="0">
                <a:solidFill>
                  <a:srgbClr val="1818D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sz="4800" b="1" dirty="0">
              <a:solidFill>
                <a:srgbClr val="1818D2"/>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250577" y="670795"/>
            <a:ext cx="10620448" cy="6090613"/>
          </a:xfrm>
        </p:spPr>
        <p:txBody>
          <a:bodyPr>
            <a:noAutofit/>
          </a:bodyPr>
          <a:lstStyle/>
          <a:p>
            <a:pPr lvl="0">
              <a:buFont typeface="Wingdings" panose="05000000000000000000" pitchFamily="2" charset="2"/>
              <a:buChar char="v"/>
            </a:pPr>
            <a:endParaRPr lang="ru-RU" sz="2400" dirty="0" smtClean="0">
              <a:solidFill>
                <a:srgbClr val="002060"/>
              </a:solidFill>
              <a:latin typeface="Times New Roman" panose="02020603050405020304" pitchFamily="18" charset="0"/>
              <a:cs typeface="Times New Roman" panose="02020603050405020304" pitchFamily="18" charset="0"/>
            </a:endParaRPr>
          </a:p>
          <a:p>
            <a:pPr marL="0" lvl="0" indent="0" algn="ctr">
              <a:buNone/>
            </a:pPr>
            <a:endParaRPr lang="ru-RU" u="sng" dirty="0" smtClean="0">
              <a:solidFill>
                <a:srgbClr val="002060"/>
              </a:solidFill>
              <a:latin typeface="Times New Roman" panose="02020603050405020304" pitchFamily="18" charset="0"/>
              <a:cs typeface="Times New Roman" panose="02020603050405020304" pitchFamily="18" charset="0"/>
            </a:endParaRPr>
          </a:p>
          <a:p>
            <a:pPr marL="0" lvl="0" indent="0" algn="ctr">
              <a:buNone/>
            </a:pPr>
            <a:r>
              <a:rPr lang="ru-RU" u="sng" dirty="0" smtClean="0">
                <a:solidFill>
                  <a:srgbClr val="002060"/>
                </a:solidFill>
                <a:latin typeface="Times New Roman" panose="02020603050405020304" pitchFamily="18" charset="0"/>
                <a:cs typeface="Times New Roman" panose="02020603050405020304" pitchFamily="18" charset="0"/>
              </a:rPr>
              <a:t>Понедельник-пятница</a:t>
            </a:r>
            <a:endParaRPr lang="ru-RU" u="sng" dirty="0" smtClean="0">
              <a:solidFill>
                <a:srgbClr val="002060"/>
              </a:solidFill>
              <a:latin typeface="Times New Roman" panose="02020603050405020304" pitchFamily="18" charset="0"/>
              <a:cs typeface="Times New Roman" panose="02020603050405020304" pitchFamily="18" charset="0"/>
            </a:endParaRPr>
          </a:p>
          <a:p>
            <a:pPr marL="0" lvl="0" indent="0" algn="ctr">
              <a:buNone/>
            </a:pPr>
            <a:r>
              <a:rPr lang="ru-RU" dirty="0" smtClean="0">
                <a:solidFill>
                  <a:srgbClr val="002060"/>
                </a:solidFill>
                <a:latin typeface="Times New Roman" panose="02020603050405020304" pitchFamily="18" charset="0"/>
                <a:cs typeface="Times New Roman" panose="02020603050405020304" pitchFamily="18" charset="0"/>
              </a:rPr>
              <a:t>с 14:30-17:00</a:t>
            </a:r>
          </a:p>
          <a:p>
            <a:pPr marL="0" lvl="0" indent="0" algn="ctr">
              <a:buNone/>
            </a:pPr>
            <a:r>
              <a:rPr lang="ru-RU" b="1" dirty="0" smtClean="0">
                <a:solidFill>
                  <a:srgbClr val="002060"/>
                </a:solidFill>
                <a:latin typeface="Times New Roman" panose="02020603050405020304" pitchFamily="18" charset="0"/>
                <a:cs typeface="Times New Roman" panose="02020603050405020304" pitchFamily="18" charset="0"/>
              </a:rPr>
              <a:t>За исключением дней проведения экзаменов в школе</a:t>
            </a:r>
            <a:endParaRPr lang="ru-RU" b="1" dirty="0">
              <a:solidFill>
                <a:srgbClr val="002060"/>
              </a:solidFill>
              <a:latin typeface="Times New Roman" panose="02020603050405020304" pitchFamily="18" charset="0"/>
              <a:cs typeface="Times New Roman" panose="02020603050405020304" pitchFamily="18" charset="0"/>
            </a:endParaRPr>
          </a:p>
          <a:p>
            <a:pPr marL="0" lvl="0" indent="0" algn="ctr">
              <a:buNone/>
            </a:pPr>
            <a:r>
              <a:rPr lang="ru-RU" dirty="0" smtClean="0">
                <a:solidFill>
                  <a:srgbClr val="002060"/>
                </a:solidFill>
                <a:latin typeface="Times New Roman" panose="02020603050405020304" pitchFamily="18" charset="0"/>
                <a:cs typeface="Times New Roman" panose="02020603050405020304" pitchFamily="18" charset="0"/>
              </a:rPr>
              <a:t>Приёмная: 950035</a:t>
            </a:r>
          </a:p>
          <a:p>
            <a:pPr marL="0" lvl="0" indent="0" algn="ctr">
              <a:buNone/>
            </a:pPr>
            <a:r>
              <a:rPr lang="ru-RU" dirty="0" smtClean="0">
                <a:solidFill>
                  <a:srgbClr val="002060"/>
                </a:solidFill>
                <a:latin typeface="Times New Roman" panose="02020603050405020304" pitchFamily="18" charset="0"/>
                <a:cs typeface="Times New Roman" panose="02020603050405020304" pitchFamily="18" charset="0"/>
              </a:rPr>
              <a:t>Заместитель директора по УВР                                                    </a:t>
            </a:r>
            <a:r>
              <a:rPr lang="ru-RU" i="1" dirty="0" smtClean="0">
                <a:solidFill>
                  <a:srgbClr val="002060"/>
                </a:solidFill>
                <a:latin typeface="Times New Roman" panose="02020603050405020304" pitchFamily="18" charset="0"/>
                <a:cs typeface="Times New Roman" panose="02020603050405020304" pitchFamily="18" charset="0"/>
              </a:rPr>
              <a:t>Лунина Наталия Валентиновна</a:t>
            </a:r>
          </a:p>
          <a:p>
            <a:pPr marL="0" lvl="0" indent="0" algn="ctr">
              <a:buNone/>
            </a:pPr>
            <a:r>
              <a:rPr lang="ru-RU" dirty="0" smtClean="0">
                <a:solidFill>
                  <a:srgbClr val="002060"/>
                </a:solidFill>
                <a:latin typeface="Times New Roman" panose="02020603050405020304" pitchFamily="18" charset="0"/>
                <a:cs typeface="Times New Roman" panose="02020603050405020304" pitchFamily="18" charset="0"/>
              </a:rPr>
              <a:t>Телефон: 950048</a:t>
            </a:r>
          </a:p>
          <a:p>
            <a:pPr lvl="0">
              <a:buFont typeface="Wingdings" panose="05000000000000000000" pitchFamily="2" charset="2"/>
              <a:buChar char="v"/>
            </a:pPr>
            <a:endParaRPr lang="ru-RU" sz="2400" dirty="0" smtClean="0">
              <a:solidFill>
                <a:srgbClr val="002060"/>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v"/>
            </a:pPr>
            <a:endParaRPr lang="ru-RU" sz="2400" dirty="0" smtClean="0">
              <a:solidFill>
                <a:srgbClr val="002060"/>
              </a:solidFill>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xmlns="" id="{3EE80F35-278C-4B08-BBD8-5C46DBD7C5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548" y="4618384"/>
            <a:ext cx="2225704" cy="2239616"/>
          </a:xfrm>
          <a:prstGeom prst="rect">
            <a:avLst/>
          </a:prstGeom>
        </p:spPr>
      </p:pic>
    </p:spTree>
    <p:extLst>
      <p:ext uri="{BB962C8B-B14F-4D97-AF65-F5344CB8AC3E}">
        <p14:creationId xmlns:p14="http://schemas.microsoft.com/office/powerpoint/2010/main" val="41208976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58592" y="235616"/>
            <a:ext cx="9665804" cy="6016487"/>
          </a:xfrm>
        </p:spPr>
        <p:txBody>
          <a:bodyPr>
            <a:noAutofit/>
          </a:bodyPr>
          <a:lstStyle/>
          <a:p>
            <a:pPr marL="0" lvl="0" indent="0" algn="ctr">
              <a:buNone/>
            </a:pPr>
            <a:r>
              <a:rPr lang="ru-RU" sz="5400" b="1" i="1" dirty="0" smtClean="0">
                <a:solidFill>
                  <a:srgbClr val="1818D2"/>
                </a:solidFill>
                <a:latin typeface="Times New Roman" panose="02020603050405020304" pitchFamily="18" charset="0"/>
                <a:cs typeface="Times New Roman" panose="02020603050405020304" pitchFamily="18" charset="0"/>
              </a:rPr>
              <a:t>Добро пожаловать  в школу!</a:t>
            </a:r>
          </a:p>
          <a:p>
            <a:pPr marL="0" lvl="0" indent="0" algn="ctr">
              <a:buNone/>
            </a:pPr>
            <a:endParaRPr lang="ru-RU" sz="2400" u="sng" dirty="0">
              <a:solidFill>
                <a:srgbClr val="002060"/>
              </a:solidFill>
              <a:latin typeface="Times New Roman" panose="02020603050405020304" pitchFamily="18" charset="0"/>
              <a:cs typeface="Times New Roman" panose="02020603050405020304" pitchFamily="18" charset="0"/>
            </a:endParaRPr>
          </a:p>
          <a:p>
            <a:pPr marL="0" lvl="0" indent="0" algn="ctr">
              <a:buNone/>
            </a:pPr>
            <a:endParaRPr lang="ru-RU" sz="2400" u="sng" dirty="0" smtClean="0">
              <a:solidFill>
                <a:srgbClr val="002060"/>
              </a:solidFill>
              <a:latin typeface="Times New Roman" panose="02020603050405020304" pitchFamily="18" charset="0"/>
              <a:cs typeface="Times New Roman" panose="02020603050405020304" pitchFamily="18" charset="0"/>
            </a:endParaRPr>
          </a:p>
          <a:p>
            <a:pPr marL="0" lvl="0" indent="0" algn="ctr">
              <a:buNone/>
            </a:pPr>
            <a:endParaRPr lang="ru-RU" sz="2400" u="sng" dirty="0">
              <a:solidFill>
                <a:srgbClr val="002060"/>
              </a:solidFill>
              <a:latin typeface="Times New Roman" panose="02020603050405020304" pitchFamily="18" charset="0"/>
              <a:cs typeface="Times New Roman" panose="02020603050405020304" pitchFamily="18" charset="0"/>
            </a:endParaRPr>
          </a:p>
          <a:p>
            <a:pPr marL="0" lvl="0" indent="0" algn="ctr">
              <a:buNone/>
            </a:pPr>
            <a:endParaRPr lang="ru-RU" sz="2400" dirty="0" smtClean="0">
              <a:solidFill>
                <a:srgbClr val="002060"/>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v"/>
            </a:pPr>
            <a:endParaRPr lang="ru-RU" sz="1800" dirty="0" smtClean="0">
              <a:solidFill>
                <a:srgbClr val="002060"/>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v"/>
            </a:pPr>
            <a:endParaRPr lang="ru-RU" sz="1800" dirty="0" smtClean="0">
              <a:solidFill>
                <a:srgbClr val="002060"/>
              </a:solidFill>
              <a:latin typeface="Times New Roman" panose="02020603050405020304" pitchFamily="18" charset="0"/>
              <a:cs typeface="Times New Roman" panose="02020603050405020304" pitchFamily="18" charset="0"/>
            </a:endParaRPr>
          </a:p>
        </p:txBody>
      </p:sp>
      <p:pic>
        <p:nvPicPr>
          <p:cNvPr id="1026" name="Picture 2" descr="C:\Users\admin\Documents\Конкурс НВ\эмблемы\планета - копия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8666" y="1463592"/>
            <a:ext cx="5211208" cy="4600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2379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600" y="310551"/>
            <a:ext cx="10972800" cy="5815613"/>
          </a:xfrm>
        </p:spPr>
        <p:txBody>
          <a:bodyPr>
            <a:noAutofit/>
          </a:bodyPr>
          <a:lstStyle/>
          <a:p>
            <a:endParaRPr lang="ru-RU" sz="2000" dirty="0">
              <a:latin typeface="Times New Roman" pitchFamily="18" charset="0"/>
              <a:cs typeface="Times New Roman" pitchFamily="18" charset="0"/>
            </a:endParaRPr>
          </a:p>
          <a:p>
            <a:r>
              <a:rPr lang="ru-RU" sz="2000" dirty="0">
                <a:latin typeface="Times New Roman" pitchFamily="18" charset="0"/>
                <a:cs typeface="Times New Roman" pitchFamily="18" charset="0"/>
              </a:rPr>
              <a:t>Распоряжение министерства образования Самарской области от 26.12.2025 № 1765-р «Об определении дат проведения в государственных и муниципальных общеобразовательных организациях Самарской области тестирования на знание русского языка, достаточное для освоения образовательных программ начального общего, основного общего и среднего общего образования, иностранных граждан и лиц без гражданства в 2026 году</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a:p>
            <a:r>
              <a:rPr lang="ru-RU" sz="2000" dirty="0" smtClean="0">
                <a:latin typeface="Times New Roman" pitchFamily="18" charset="0"/>
                <a:cs typeface="Times New Roman" pitchFamily="18" charset="0"/>
              </a:rPr>
              <a:t>Приказ </a:t>
            </a:r>
            <a:r>
              <a:rPr lang="ru-RU" sz="2000" dirty="0">
                <a:latin typeface="Times New Roman" pitchFamily="18" charset="0"/>
                <a:cs typeface="Times New Roman" pitchFamily="18" charset="0"/>
              </a:rPr>
              <a:t>министерства образования Самарской области от 20.06.2025 №389-од «Об утверждении административного регламента предоставления министерством образования Самарской области государственной услуги «Прием заявлений о зачислении в государственные и муниципальные образовательные организации Самарской области, реализующие программы общего образования» </a:t>
            </a:r>
            <a:endParaRPr lang="ru-RU" sz="2000" dirty="0" smtClean="0">
              <a:latin typeface="Times New Roman" pitchFamily="18" charset="0"/>
              <a:cs typeface="Times New Roman" pitchFamily="18" charset="0"/>
            </a:endParaRPr>
          </a:p>
          <a:p>
            <a:r>
              <a:rPr lang="ru-RU" sz="2000" dirty="0">
                <a:latin typeface="Times New Roman" pitchFamily="18" charset="0"/>
                <a:cs typeface="Times New Roman" pitchFamily="18" charset="0"/>
              </a:rPr>
              <a:t>Постановление администрации городского округа Тольятти 12.02.2024 № 252-п/1 «О внесении изменений в постановление администрации г.о. Тольятти от 14.11.2019 № 3103-п/1 «О закреплении муниципальных общеобразовательных учреждений г.о. Тольятти за конкретными территориями г.о. Тольятти» </a:t>
            </a:r>
          </a:p>
          <a:p>
            <a:endParaRPr lang="ru-RU"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776745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23047" y="188260"/>
            <a:ext cx="10972800" cy="5763093"/>
          </a:xfrm>
        </p:spPr>
        <p:txBody>
          <a:bodyPr>
            <a:noAutofit/>
          </a:bodyPr>
          <a:lstStyle/>
          <a:p>
            <a:r>
              <a:rPr lang="ru-RU" sz="2200" dirty="0" smtClean="0">
                <a:latin typeface="Times New Roman" pitchFamily="18" charset="0"/>
                <a:cs typeface="Times New Roman" pitchFamily="18" charset="0"/>
              </a:rPr>
              <a:t>Постановление </a:t>
            </a:r>
            <a:r>
              <a:rPr lang="ru-RU" sz="2200" dirty="0">
                <a:latin typeface="Times New Roman" pitchFamily="18" charset="0"/>
                <a:cs typeface="Times New Roman" pitchFamily="18" charset="0"/>
              </a:rPr>
              <a:t>администрации городского округа Тольятти 04.10.2023 № 2835-п/1 «О внесении изменений в постановление администрации г.о. Тольятти от 14.11.2019 № 3103-п/1 «О закреплении муниципальных общеобразовательных учреждений </a:t>
            </a:r>
            <a:r>
              <a:rPr lang="ru-RU" sz="2200" dirty="0" err="1">
                <a:latin typeface="Times New Roman" pitchFamily="18" charset="0"/>
                <a:cs typeface="Times New Roman" pitchFamily="18" charset="0"/>
              </a:rPr>
              <a:t>г.о</a:t>
            </a:r>
            <a:r>
              <a:rPr lang="ru-RU" sz="2200" dirty="0">
                <a:latin typeface="Times New Roman" pitchFamily="18" charset="0"/>
                <a:cs typeface="Times New Roman" pitchFamily="18" charset="0"/>
              </a:rPr>
              <a:t>. Тольятти за конкретными территориями </a:t>
            </a:r>
            <a:r>
              <a:rPr lang="ru-RU" sz="2200" dirty="0" err="1">
                <a:latin typeface="Times New Roman" pitchFamily="18" charset="0"/>
                <a:cs typeface="Times New Roman" pitchFamily="18" charset="0"/>
              </a:rPr>
              <a:t>г.о</a:t>
            </a:r>
            <a:r>
              <a:rPr lang="ru-RU" sz="2200" dirty="0">
                <a:latin typeface="Times New Roman" pitchFamily="18" charset="0"/>
                <a:cs typeface="Times New Roman" pitchFamily="18" charset="0"/>
              </a:rPr>
              <a:t>. Тольятти» </a:t>
            </a:r>
            <a:endParaRPr lang="ru-RU" sz="2200" dirty="0" smtClean="0">
              <a:latin typeface="Times New Roman" pitchFamily="18" charset="0"/>
              <a:cs typeface="Times New Roman" pitchFamily="18" charset="0"/>
            </a:endParaRPr>
          </a:p>
          <a:p>
            <a:r>
              <a:rPr lang="ru-RU" sz="2200" dirty="0" smtClean="0">
                <a:latin typeface="Times New Roman" pitchFamily="18" charset="0"/>
                <a:cs typeface="Times New Roman" pitchFamily="18" charset="0"/>
              </a:rPr>
              <a:t>Постановление </a:t>
            </a:r>
            <a:r>
              <a:rPr lang="ru-RU" sz="2200" dirty="0">
                <a:latin typeface="Times New Roman" pitchFamily="18" charset="0"/>
                <a:cs typeface="Times New Roman" pitchFamily="18" charset="0"/>
              </a:rPr>
              <a:t>администрации городского округа Тольятти № 525-п/1 от 13.02.2023 «О внесении изменений в постановление администрации городского округа Тольятти от 14.11.2019 № 3103-п/1 «О закреплении муниципальных общеобразовательных учреждений г.о. Тольятти за конкретными территориями </a:t>
            </a:r>
            <a:r>
              <a:rPr lang="ru-RU" sz="2200" dirty="0" err="1">
                <a:latin typeface="Times New Roman" pitchFamily="18" charset="0"/>
                <a:cs typeface="Times New Roman" pitchFamily="18" charset="0"/>
              </a:rPr>
              <a:t>г.о</a:t>
            </a:r>
            <a:r>
              <a:rPr lang="ru-RU" sz="2200" dirty="0">
                <a:latin typeface="Times New Roman" pitchFamily="18" charset="0"/>
                <a:cs typeface="Times New Roman" pitchFamily="18" charset="0"/>
              </a:rPr>
              <a:t>. Тольятти» </a:t>
            </a:r>
            <a:endParaRPr lang="ru-RU" sz="2200" dirty="0" smtClean="0">
              <a:latin typeface="Times New Roman" pitchFamily="18" charset="0"/>
              <a:cs typeface="Times New Roman" pitchFamily="18" charset="0"/>
            </a:endParaRPr>
          </a:p>
          <a:p>
            <a:r>
              <a:rPr lang="ru-RU" sz="2400" dirty="0">
                <a:latin typeface="Times New Roman" pitchFamily="18" charset="0"/>
                <a:cs typeface="Times New Roman" pitchFamily="18" charset="0"/>
              </a:rPr>
              <a:t>Приказ департамента образования администрации г.о. Тольятти от 20.02.2026 г. № 41-пк/3.2</a:t>
            </a:r>
            <a:r>
              <a:rPr lang="ru-RU" sz="2400" b="1" dirty="0">
                <a:latin typeface="Times New Roman" pitchFamily="18" charset="0"/>
                <a:cs typeface="Times New Roman" pitchFamily="18" charset="0"/>
              </a:rPr>
              <a:t> </a:t>
            </a:r>
            <a:r>
              <a:rPr lang="ru-RU" sz="2400" dirty="0">
                <a:latin typeface="Times New Roman" pitchFamily="18" charset="0"/>
                <a:cs typeface="Times New Roman" pitchFamily="18" charset="0"/>
              </a:rPr>
              <a:t>«Об организации приема детей в первые классы муниципальных бюджетных общеобразовательных учреждений городского округа Тольятти в 2026 году» </a:t>
            </a:r>
          </a:p>
          <a:p>
            <a:endParaRPr lang="ru-RU" sz="22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800198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23047" y="322730"/>
            <a:ext cx="10972800" cy="4525963"/>
          </a:xfrm>
        </p:spPr>
        <p:txBody>
          <a:bodyPr>
            <a:noAutofit/>
          </a:bodyPr>
          <a:lstStyle/>
          <a:p>
            <a:r>
              <a:rPr lang="ru-RU" sz="2400" dirty="0" smtClean="0">
                <a:latin typeface="Times New Roman" pitchFamily="18" charset="0"/>
                <a:cs typeface="Times New Roman" pitchFamily="18" charset="0"/>
              </a:rPr>
              <a:t>Приказ </a:t>
            </a:r>
            <a:r>
              <a:rPr lang="ru-RU" sz="2400" dirty="0">
                <a:latin typeface="Times New Roman" pitchFamily="18" charset="0"/>
                <a:cs typeface="Times New Roman" pitchFamily="18" charset="0"/>
              </a:rPr>
              <a:t>департамента образования администрации г.о. Тольятти от 18.02.2026 г. № 39-пк/3.2 «Об утверждении минимально необходимых плановых показателей численности обучающихся первых классов для приема граждан, подлежащих обучению в муниципальных общеобразовательных учреждениях городского округа Тольятти на 2026-2027 учебный год» </a:t>
            </a:r>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Приказ </a:t>
            </a:r>
            <a:r>
              <a:rPr lang="ru-RU" sz="2400" dirty="0">
                <a:latin typeface="Times New Roman" pitchFamily="18" charset="0"/>
                <a:cs typeface="Times New Roman" pitchFamily="18" charset="0"/>
              </a:rPr>
              <a:t>департамента образования администрации г.о. Тольятти от 19.12.2025 № 433-пк/3.2 «Об утверждении Порядка работы конфликтной комиссии  по вопросу предоставления мест детям в муниципальных общеобразовательных учреждениях городского округа Тольятти» </a:t>
            </a:r>
            <a:endParaRPr lang="ru-RU" sz="2400" dirty="0" smtClean="0">
              <a:latin typeface="Times New Roman" pitchFamily="18" charset="0"/>
              <a:cs typeface="Times New Roman" pitchFamily="18" charset="0"/>
            </a:endParaRPr>
          </a:p>
          <a:p>
            <a:r>
              <a:rPr lang="ru-RU" sz="2300" dirty="0" smtClean="0">
                <a:latin typeface="Times New Roman" pitchFamily="18" charset="0"/>
                <a:cs typeface="Times New Roman" pitchFamily="18" charset="0"/>
              </a:rPr>
              <a:t>Правила</a:t>
            </a:r>
            <a:r>
              <a:rPr lang="ru-RU" sz="2300" dirty="0">
                <a:latin typeface="Times New Roman" pitchFamily="18" charset="0"/>
                <a:cs typeface="Times New Roman" pitchFamily="18" charset="0"/>
              </a:rPr>
              <a:t>  </a:t>
            </a:r>
            <a:r>
              <a:rPr lang="ru-RU" sz="2300" dirty="0" smtClean="0">
                <a:latin typeface="Times New Roman" pitchFamily="18" charset="0"/>
                <a:cs typeface="Times New Roman" pitchFamily="18" charset="0"/>
              </a:rPr>
              <a:t>приёма </a:t>
            </a:r>
            <a:r>
              <a:rPr lang="ru-RU" sz="2300" dirty="0">
                <a:latin typeface="Times New Roman" pitchFamily="18" charset="0"/>
                <a:cs typeface="Times New Roman" pitchFamily="18" charset="0"/>
              </a:rPr>
              <a:t>на обучение по образовательным программам начального общего, основного общего и среднего общего образования в МБУ «Школа № 13» </a:t>
            </a:r>
            <a:endParaRPr lang="ru-RU" sz="2300" dirty="0" smtClean="0">
              <a:latin typeface="Times New Roman" pitchFamily="18" charset="0"/>
              <a:cs typeface="Times New Roman" pitchFamily="18" charset="0"/>
            </a:endParaRPr>
          </a:p>
          <a:p>
            <a:pPr marL="0" indent="0">
              <a:buNone/>
            </a:pPr>
            <a:r>
              <a:rPr lang="ru-RU" sz="2300" dirty="0" smtClean="0">
                <a:latin typeface="Times New Roman" pitchFamily="18" charset="0"/>
                <a:cs typeface="Times New Roman" pitchFamily="18" charset="0"/>
              </a:rPr>
              <a:t>      </a:t>
            </a:r>
            <a:r>
              <a:rPr lang="en-US" sz="2300" dirty="0" smtClean="0">
                <a:latin typeface="Times New Roman" pitchFamily="18" charset="0"/>
                <a:cs typeface="Times New Roman" pitchFamily="18" charset="0"/>
                <a:hlinkClick r:id="rId2"/>
              </a:rPr>
              <a:t>http://</a:t>
            </a:r>
            <a:r>
              <a:rPr lang="ru-RU" sz="2300" dirty="0" smtClean="0">
                <a:latin typeface="Times New Roman" pitchFamily="18" charset="0"/>
                <a:cs typeface="Times New Roman" pitchFamily="18" charset="0"/>
                <a:hlinkClick r:id="rId2"/>
              </a:rPr>
              <a:t>мбу13тольятти.рф/для-первоклассников-2</a:t>
            </a:r>
            <a:endParaRPr lang="ru-RU" sz="2300" dirty="0" smtClean="0">
              <a:latin typeface="Times New Roman" pitchFamily="18" charset="0"/>
              <a:cs typeface="Times New Roman" pitchFamily="18" charset="0"/>
            </a:endParaRPr>
          </a:p>
          <a:p>
            <a:pPr marL="0" indent="0">
              <a:buNone/>
            </a:pPr>
            <a:endParaRPr lang="ru-RU" sz="2300" dirty="0">
              <a:latin typeface="Times New Roman" pitchFamily="18" charset="0"/>
              <a:cs typeface="Times New Roman" pitchFamily="18" charset="0"/>
            </a:endParaRPr>
          </a:p>
        </p:txBody>
      </p:sp>
    </p:spTree>
    <p:extLst>
      <p:ext uri="{BB962C8B-B14F-4D97-AF65-F5344CB8AC3E}">
        <p14:creationId xmlns:p14="http://schemas.microsoft.com/office/powerpoint/2010/main" val="2042187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83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0988" y="-174812"/>
            <a:ext cx="11497235" cy="1323833"/>
          </a:xfrm>
        </p:spPr>
        <p:txBody>
          <a:bodyPr>
            <a:normAutofit/>
          </a:bodyPr>
          <a:lstStyle/>
          <a:p>
            <a:pPr algn="ctr"/>
            <a:r>
              <a:rPr lang="ru-RU" sz="3600" b="1" dirty="0" smtClean="0">
                <a:solidFill>
                  <a:srgbClr val="1818D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 какого возраста принимаются дети в 1 класс?</a:t>
            </a:r>
            <a:endParaRPr lang="ru-RU" sz="3600" b="1" dirty="0">
              <a:solidFill>
                <a:srgbClr val="1818D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818127" y="1320622"/>
            <a:ext cx="10800132" cy="4157094"/>
          </a:xfrm>
        </p:spPr>
        <p:txBody>
          <a:bodyPr>
            <a:normAutofit/>
          </a:bodyPr>
          <a:lstStyle/>
          <a:p>
            <a:pPr>
              <a:buFont typeface="Wingdings" panose="05000000000000000000" pitchFamily="2" charset="2"/>
              <a:buChar char="v"/>
            </a:pPr>
            <a:r>
              <a:rPr lang="ru-RU" sz="3600" dirty="0" smtClean="0">
                <a:solidFill>
                  <a:srgbClr val="002060"/>
                </a:solidFill>
                <a:latin typeface="Times New Roman" pitchFamily="18" charset="0"/>
                <a:cs typeface="Times New Roman" panose="02020603050405020304" pitchFamily="18" charset="0"/>
              </a:rPr>
              <a:t>На 1 сентября 2026 года должно быть </a:t>
            </a:r>
            <a:r>
              <a:rPr lang="ru-RU" sz="3600" u="sng" dirty="0" smtClean="0">
                <a:solidFill>
                  <a:srgbClr val="002060"/>
                </a:solidFill>
                <a:latin typeface="Times New Roman" panose="02020603050405020304" pitchFamily="18" charset="0"/>
                <a:cs typeface="Times New Roman" panose="02020603050405020304" pitchFamily="18" charset="0"/>
              </a:rPr>
              <a:t>6 лет 6 месяцев</a:t>
            </a:r>
            <a:r>
              <a:rPr lang="ru-RU" sz="3600" dirty="0" smtClean="0">
                <a:solidFill>
                  <a:srgbClr val="002060"/>
                </a:solidFill>
                <a:latin typeface="Times New Roman" panose="02020603050405020304" pitchFamily="18" charset="0"/>
                <a:cs typeface="Times New Roman" panose="02020603050405020304" pitchFamily="18" charset="0"/>
              </a:rPr>
              <a:t>, но не более 8 лет.</a:t>
            </a:r>
          </a:p>
          <a:p>
            <a:pPr marL="0" indent="0">
              <a:buNone/>
            </a:pPr>
            <a:endParaRPr lang="ru-RU" sz="3600" dirty="0" smtClean="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ru-RU" sz="3600" dirty="0" smtClean="0">
                <a:solidFill>
                  <a:srgbClr val="002060"/>
                </a:solidFill>
                <a:latin typeface="Times New Roman" panose="02020603050405020304" pitchFamily="18" charset="0"/>
                <a:cs typeface="Times New Roman" panose="02020603050405020304" pitchFamily="18" charset="0"/>
              </a:rPr>
              <a:t>В </a:t>
            </a:r>
            <a:r>
              <a:rPr lang="ru-RU" sz="3600" dirty="0">
                <a:solidFill>
                  <a:srgbClr val="002060"/>
                </a:solidFill>
                <a:latin typeface="Times New Roman" panose="02020603050405020304" pitchFamily="18" charset="0"/>
                <a:cs typeface="Times New Roman" panose="02020603050405020304" pitchFamily="18" charset="0"/>
              </a:rPr>
              <a:t>более раннем или в более позднем возрасте по разрешению </a:t>
            </a:r>
            <a:r>
              <a:rPr lang="ru-RU" sz="3600" dirty="0" smtClean="0">
                <a:solidFill>
                  <a:srgbClr val="002060"/>
                </a:solidFill>
                <a:latin typeface="Times New Roman" panose="02020603050405020304" pitchFamily="18" charset="0"/>
                <a:cs typeface="Times New Roman" panose="02020603050405020304" pitchFamily="18" charset="0"/>
              </a:rPr>
              <a:t>конфликтной комиссии Департамента образования мэрии г. о. Тольятти.</a:t>
            </a:r>
          </a:p>
          <a:p>
            <a:pPr marL="0" indent="0">
              <a:buNone/>
            </a:pPr>
            <a:endParaRPr lang="ru-RU" sz="3600" dirty="0" smtClean="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endParaRPr lang="ru-RU" sz="3600" dirty="0" smtClean="0">
              <a:solidFill>
                <a:srgbClr val="002060"/>
              </a:solidFill>
              <a:latin typeface="Times New Roman" panose="02020603050405020304" pitchFamily="18" charset="0"/>
              <a:cs typeface="Times New Roman" panose="02020603050405020304" pitchFamily="18" charset="0"/>
            </a:endParaRPr>
          </a:p>
          <a:p>
            <a:pPr marL="0" indent="0">
              <a:buNone/>
            </a:pPr>
            <a:endParaRPr lang="ru-RU" sz="3600" dirty="0" smtClean="0">
              <a:latin typeface="Times New Roman" pitchFamily="18" charset="0"/>
              <a:cs typeface="Times New Roman" pitchFamily="18" charset="0"/>
            </a:endParaRPr>
          </a:p>
          <a:p>
            <a:pPr>
              <a:buFont typeface="Wingdings" panose="05000000000000000000" pitchFamily="2" charset="2"/>
              <a:buChar char="v"/>
            </a:pPr>
            <a:endParaRPr lang="ru-RU" sz="3600" dirty="0">
              <a:latin typeface="Times New Roman" pitchFamily="18" charset="0"/>
              <a:cs typeface="Times New Roman" pitchFamily="18" charset="0"/>
            </a:endParaRPr>
          </a:p>
        </p:txBody>
      </p:sp>
      <p:pic>
        <p:nvPicPr>
          <p:cNvPr id="6" name="Рисунок 5"/>
          <p:cNvPicPr>
            <a:picLocks noChangeAspect="1"/>
          </p:cNvPicPr>
          <p:nvPr/>
        </p:nvPicPr>
        <p:blipFill>
          <a:blip r:embed="rId2"/>
          <a:stretch>
            <a:fillRect/>
          </a:stretch>
        </p:blipFill>
        <p:spPr>
          <a:xfrm>
            <a:off x="9283431" y="5061109"/>
            <a:ext cx="2602199" cy="1589964"/>
          </a:xfrm>
          <a:prstGeom prst="rect">
            <a:avLst/>
          </a:prstGeom>
        </p:spPr>
      </p:pic>
    </p:spTree>
    <p:extLst>
      <p:ext uri="{BB962C8B-B14F-4D97-AF65-F5344CB8AC3E}">
        <p14:creationId xmlns:p14="http://schemas.microsoft.com/office/powerpoint/2010/main" val="1167808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28365" y="-110306"/>
            <a:ext cx="8796130" cy="1404731"/>
          </a:xfrm>
        </p:spPr>
        <p:txBody>
          <a:bodyPr anchor="ctr">
            <a:normAutofit/>
          </a:bodyPr>
          <a:lstStyle/>
          <a:p>
            <a:pPr algn="ctr"/>
            <a:r>
              <a:rPr lang="ru-RU" sz="4000" b="1" u="sng" dirty="0">
                <a:solidFill>
                  <a:srgbClr val="1818D2"/>
                </a:solidFill>
                <a:latin typeface="Times New Roman" panose="02020603050405020304" pitchFamily="18" charset="0"/>
                <a:cs typeface="Times New Roman" panose="02020603050405020304" pitchFamily="18" charset="0"/>
              </a:rPr>
              <a:t>Сроки </a:t>
            </a:r>
            <a:r>
              <a:rPr lang="ru-RU" sz="4000" b="1" u="sng" dirty="0" smtClean="0">
                <a:solidFill>
                  <a:srgbClr val="1818D2"/>
                </a:solidFill>
                <a:latin typeface="Times New Roman" panose="02020603050405020304" pitchFamily="18" charset="0"/>
                <a:cs typeface="Times New Roman" panose="02020603050405020304" pitchFamily="18" charset="0"/>
              </a:rPr>
              <a:t>приёма документов:</a:t>
            </a:r>
            <a:endParaRPr lang="ru-RU" sz="4000" b="1" u="sng" dirty="0">
              <a:solidFill>
                <a:srgbClr val="1818D2"/>
              </a:solidFill>
            </a:endParaRPr>
          </a:p>
        </p:txBody>
      </p:sp>
      <p:sp>
        <p:nvSpPr>
          <p:cNvPr id="3" name="Объект 2"/>
          <p:cNvSpPr>
            <a:spLocks noGrp="1"/>
          </p:cNvSpPr>
          <p:nvPr>
            <p:ph idx="1"/>
          </p:nvPr>
        </p:nvSpPr>
        <p:spPr>
          <a:xfrm>
            <a:off x="2205317" y="322338"/>
            <a:ext cx="9651576" cy="5738192"/>
          </a:xfrm>
        </p:spPr>
        <p:txBody>
          <a:bodyPr>
            <a:noAutofit/>
          </a:bodyPr>
          <a:lstStyle/>
          <a:p>
            <a:pPr algn="just">
              <a:lnSpc>
                <a:spcPct val="120000"/>
              </a:lnSpc>
              <a:buFont typeface="Wingdings" panose="05000000000000000000" pitchFamily="2" charset="2"/>
              <a:buChar char="v"/>
            </a:pPr>
            <a:endParaRPr lang="ru-RU" b="1" dirty="0" smtClean="0">
              <a:solidFill>
                <a:srgbClr val="002060"/>
              </a:solidFill>
              <a:latin typeface="Times New Roman" panose="02020603050405020304" pitchFamily="18" charset="0"/>
              <a:cs typeface="Times New Roman" panose="02020603050405020304" pitchFamily="18" charset="0"/>
            </a:endParaRPr>
          </a:p>
          <a:p>
            <a:pPr fontAlgn="base"/>
            <a:r>
              <a:rPr lang="ru-RU" b="1" dirty="0" smtClean="0">
                <a:latin typeface="Times New Roman" pitchFamily="18" charset="0"/>
                <a:cs typeface="Times New Roman" pitchFamily="18" charset="0"/>
              </a:rPr>
              <a:t>1-ый этап:</a:t>
            </a:r>
            <a:r>
              <a:rPr lang="ru-RU" b="1" dirty="0">
                <a:latin typeface="Times New Roman" pitchFamily="18" charset="0"/>
                <a:cs typeface="Times New Roman" pitchFamily="18" charset="0"/>
              </a:rPr>
              <a:t> </a:t>
            </a:r>
            <a:r>
              <a:rPr lang="ru-RU" dirty="0">
                <a:latin typeface="Times New Roman" pitchFamily="18" charset="0"/>
                <a:cs typeface="Times New Roman" pitchFamily="18" charset="0"/>
              </a:rPr>
              <a:t>начало — </a:t>
            </a:r>
            <a:r>
              <a:rPr lang="ru-RU" b="1" dirty="0" smtClean="0">
                <a:latin typeface="Times New Roman" pitchFamily="18" charset="0"/>
                <a:cs typeface="Times New Roman" pitchFamily="18" charset="0"/>
              </a:rPr>
              <a:t>01.04.2026</a:t>
            </a:r>
            <a:r>
              <a:rPr lang="ru-RU" b="1" dirty="0">
                <a:latin typeface="Times New Roman" pitchFamily="18" charset="0"/>
                <a:cs typeface="Times New Roman" pitchFamily="18" charset="0"/>
              </a:rPr>
              <a:t> с </a:t>
            </a:r>
            <a:r>
              <a:rPr lang="ru-RU" b="1" dirty="0" smtClean="0">
                <a:latin typeface="Times New Roman" pitchFamily="18" charset="0"/>
                <a:cs typeface="Times New Roman" pitchFamily="18" charset="0"/>
              </a:rPr>
              <a:t>15:00</a:t>
            </a:r>
            <a:r>
              <a:rPr lang="ru-RU" dirty="0">
                <a:latin typeface="Times New Roman" pitchFamily="18" charset="0"/>
                <a:cs typeface="Times New Roman" pitchFamily="18" charset="0"/>
              </a:rPr>
              <a:t> (по местному времени); завершение – </a:t>
            </a:r>
            <a:r>
              <a:rPr lang="ru-RU" b="1" dirty="0" smtClean="0">
                <a:latin typeface="Times New Roman" pitchFamily="18" charset="0"/>
                <a:cs typeface="Times New Roman" pitchFamily="18" charset="0"/>
              </a:rPr>
              <a:t>30.06.2026</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заявления принимаются от родителей детей, имеющих внеочередное, первоочередное и преимущественное право; от родителей детей, зарегистрированных на территории, </a:t>
            </a:r>
            <a:r>
              <a:rPr lang="ru-RU" dirty="0" smtClean="0">
                <a:latin typeface="Times New Roman" pitchFamily="18" charset="0"/>
                <a:cs typeface="Times New Roman" pitchFamily="18" charset="0"/>
              </a:rPr>
              <a:t>закреплённой </a:t>
            </a:r>
            <a:r>
              <a:rPr lang="ru-RU" dirty="0">
                <a:latin typeface="Times New Roman" pitchFamily="18" charset="0"/>
                <a:cs typeface="Times New Roman" pitchFamily="18" charset="0"/>
              </a:rPr>
              <a:t>за школой.</a:t>
            </a:r>
          </a:p>
          <a:p>
            <a:pPr fontAlgn="base"/>
            <a:r>
              <a:rPr lang="ru-RU" b="1" dirty="0" smtClean="0">
                <a:latin typeface="Times New Roman" pitchFamily="18" charset="0"/>
                <a:cs typeface="Times New Roman" pitchFamily="18" charset="0"/>
              </a:rPr>
              <a:t>2-ой </a:t>
            </a:r>
            <a:r>
              <a:rPr lang="ru-RU" b="1" dirty="0">
                <a:latin typeface="Times New Roman" pitchFamily="18" charset="0"/>
                <a:cs typeface="Times New Roman" pitchFamily="18" charset="0"/>
              </a:rPr>
              <a:t>этап :</a:t>
            </a:r>
            <a:r>
              <a:rPr lang="ru-RU" dirty="0">
                <a:latin typeface="Times New Roman" pitchFamily="18" charset="0"/>
                <a:cs typeface="Times New Roman" pitchFamily="18" charset="0"/>
              </a:rPr>
              <a:t> начало – </a:t>
            </a:r>
            <a:r>
              <a:rPr lang="ru-RU" b="1" dirty="0" smtClean="0">
                <a:latin typeface="Times New Roman" pitchFamily="18" charset="0"/>
                <a:cs typeface="Times New Roman" pitchFamily="18" charset="0"/>
              </a:rPr>
              <a:t>06.07.2026, </a:t>
            </a:r>
            <a:r>
              <a:rPr lang="ru-RU" dirty="0" smtClean="0">
                <a:latin typeface="Times New Roman" pitchFamily="18" charset="0"/>
                <a:cs typeface="Times New Roman" pitchFamily="18" charset="0"/>
              </a:rPr>
              <a:t>завершение </a:t>
            </a:r>
            <a:r>
              <a:rPr lang="ru-RU" dirty="0">
                <a:latin typeface="Times New Roman" pitchFamily="18" charset="0"/>
                <a:cs typeface="Times New Roman" pitchFamily="18" charset="0"/>
              </a:rPr>
              <a:t>–</a:t>
            </a:r>
            <a:r>
              <a:rPr lang="ru-RU" b="1" dirty="0">
                <a:latin typeface="Times New Roman" pitchFamily="18" charset="0"/>
                <a:cs typeface="Times New Roman" pitchFamily="18" charset="0"/>
              </a:rPr>
              <a:t> </a:t>
            </a:r>
            <a:r>
              <a:rPr lang="ru-RU" b="1" dirty="0" smtClean="0">
                <a:latin typeface="Times New Roman" pitchFamily="18" charset="0"/>
                <a:cs typeface="Times New Roman" pitchFamily="18" charset="0"/>
              </a:rPr>
              <a:t>05.09.2026</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заявления принимаются от родителей детей вне зависимости от места регистрации ребенка.</a:t>
            </a:r>
          </a:p>
          <a:p>
            <a:pPr>
              <a:lnSpc>
                <a:spcPct val="120000"/>
              </a:lnSpc>
              <a:buFont typeface="Wingdings" panose="05000000000000000000" pitchFamily="2" charset="2"/>
              <a:buChar char="v"/>
            </a:pPr>
            <a:endParaRPr lang="ru-RU" sz="1200" dirty="0">
              <a:solidFill>
                <a:srgbClr val="002060"/>
              </a:solidFill>
              <a:latin typeface="Times New Roman" panose="02020603050405020304" pitchFamily="18" charset="0"/>
              <a:cs typeface="Times New Roman" panose="02020603050405020304" pitchFamily="18" charset="0"/>
            </a:endParaRPr>
          </a:p>
          <a:p>
            <a:pPr marL="0" indent="0">
              <a:lnSpc>
                <a:spcPct val="120000"/>
              </a:lnSpc>
              <a:buNone/>
            </a:pPr>
            <a:r>
              <a:rPr lang="en-US" sz="1200" dirty="0">
                <a:latin typeface="Times New Roman" panose="02020603050405020304" pitchFamily="18" charset="0"/>
                <a:cs typeface="Times New Roman" panose="02020603050405020304" pitchFamily="18" charset="0"/>
              </a:rPr>
              <a:t/>
            </a:r>
            <a:br>
              <a:rPr lang="en-US" sz="1200" dirty="0">
                <a:latin typeface="Times New Roman" panose="02020603050405020304" pitchFamily="18" charset="0"/>
                <a:cs typeface="Times New Roman" panose="02020603050405020304" pitchFamily="18" charset="0"/>
              </a:rPr>
            </a:br>
            <a:r>
              <a:rPr lang="en-US" sz="1200" dirty="0">
                <a:latin typeface="Times New Roman" panose="02020603050405020304" pitchFamily="18" charset="0"/>
                <a:cs typeface="Times New Roman" panose="02020603050405020304" pitchFamily="18" charset="0"/>
              </a:rPr>
              <a:t/>
            </a:r>
            <a:br>
              <a:rPr lang="en-US" sz="1200" dirty="0">
                <a:latin typeface="Times New Roman" panose="02020603050405020304" pitchFamily="18" charset="0"/>
                <a:cs typeface="Times New Roman" panose="02020603050405020304" pitchFamily="18" charset="0"/>
              </a:rPr>
            </a:br>
            <a:endParaRPr lang="ru-RU" sz="1000" dirty="0" smtClean="0">
              <a:solidFill>
                <a:srgbClr val="FF0000"/>
              </a:solidFill>
              <a:latin typeface="Times New Roman" pitchFamily="18" charset="0"/>
              <a:cs typeface="Times New Roman" pitchFamily="18" charset="0"/>
            </a:endParaRPr>
          </a:p>
          <a:p>
            <a:pPr marL="0" indent="0">
              <a:buNone/>
            </a:pPr>
            <a:r>
              <a:rPr lang="ru-RU" sz="1000" dirty="0">
                <a:solidFill>
                  <a:srgbClr val="FF0000"/>
                </a:solidFill>
                <a:latin typeface="Times New Roman" pitchFamily="18" charset="0"/>
                <a:cs typeface="Times New Roman" pitchFamily="18" charset="0"/>
              </a:rPr>
              <a:t/>
            </a:r>
            <a:br>
              <a:rPr lang="ru-RU" sz="1000" dirty="0">
                <a:solidFill>
                  <a:srgbClr val="FF0000"/>
                </a:solidFill>
                <a:latin typeface="Times New Roman" pitchFamily="18" charset="0"/>
                <a:cs typeface="Times New Roman" pitchFamily="18" charset="0"/>
              </a:rPr>
            </a:br>
            <a:endParaRPr lang="ru-RU" sz="1000" dirty="0">
              <a:solidFill>
                <a:srgbClr val="FF0000"/>
              </a:solidFill>
              <a:latin typeface="Times New Roman" pitchFamily="18" charset="0"/>
              <a:cs typeface="Times New Roman" pitchFamily="18" charset="0"/>
            </a:endParaRPr>
          </a:p>
        </p:txBody>
      </p:sp>
      <p:pic>
        <p:nvPicPr>
          <p:cNvPr id="5" name="Рисунок 4">
            <a:extLst>
              <a:ext uri="{FF2B5EF4-FFF2-40B4-BE49-F238E27FC236}">
                <a16:creationId xmlns:a16="http://schemas.microsoft.com/office/drawing/2014/main" xmlns="" id="{3EE80F35-278C-4B08-BBD8-5C46DBD7C5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429" y="0"/>
            <a:ext cx="2410241" cy="2392017"/>
          </a:xfrm>
          <a:prstGeom prst="rect">
            <a:avLst/>
          </a:prstGeom>
        </p:spPr>
      </p:pic>
    </p:spTree>
    <p:extLst>
      <p:ext uri="{BB962C8B-B14F-4D97-AF65-F5344CB8AC3E}">
        <p14:creationId xmlns:p14="http://schemas.microsoft.com/office/powerpoint/2010/main" val="2430026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51392" y="125506"/>
            <a:ext cx="9428567" cy="1326078"/>
          </a:xfrm>
        </p:spPr>
        <p:txBody>
          <a:bodyPr>
            <a:normAutofit/>
          </a:bodyPr>
          <a:lstStyle/>
          <a:p>
            <a:pPr algn="ctr"/>
            <a:r>
              <a:rPr lang="ru-RU" b="1" u="sng" dirty="0" smtClean="0">
                <a:solidFill>
                  <a:srgbClr val="1818D2"/>
                </a:solidFill>
                <a:latin typeface="Times New Roman" pitchFamily="18" charset="0"/>
                <a:cs typeface="Times New Roman" pitchFamily="18" charset="0"/>
              </a:rPr>
              <a:t>Категории лиц.</a:t>
            </a:r>
            <a:br>
              <a:rPr lang="ru-RU" b="1" u="sng" dirty="0" smtClean="0">
                <a:solidFill>
                  <a:srgbClr val="1818D2"/>
                </a:solidFill>
                <a:latin typeface="Times New Roman" pitchFamily="18" charset="0"/>
                <a:cs typeface="Times New Roman" pitchFamily="18" charset="0"/>
              </a:rPr>
            </a:br>
            <a:r>
              <a:rPr lang="ru-RU" sz="3100" b="1" u="sng" dirty="0" smtClean="0">
                <a:solidFill>
                  <a:srgbClr val="1818D2"/>
                </a:solidFill>
                <a:latin typeface="Times New Roman" pitchFamily="18" charset="0"/>
                <a:cs typeface="Times New Roman" pitchFamily="18" charset="0"/>
              </a:rPr>
              <a:t>Сроки приёма с 1 апреля по 30 июня текущего года</a:t>
            </a:r>
            <a:endParaRPr lang="ru-RU" sz="3100" b="1" u="sng" dirty="0">
              <a:solidFill>
                <a:srgbClr val="1818D2"/>
              </a:solidFill>
              <a:latin typeface="Times New Roman" pitchFamily="18" charset="0"/>
              <a:cs typeface="Times New Roman" pitchFamily="18" charset="0"/>
            </a:endParaRPr>
          </a:p>
        </p:txBody>
      </p:sp>
      <p:sp>
        <p:nvSpPr>
          <p:cNvPr id="3" name="Текст 2"/>
          <p:cNvSpPr>
            <a:spLocks noGrp="1"/>
          </p:cNvSpPr>
          <p:nvPr>
            <p:ph type="body" idx="1"/>
          </p:nvPr>
        </p:nvSpPr>
        <p:spPr>
          <a:xfrm>
            <a:off x="702639" y="1315368"/>
            <a:ext cx="4359393" cy="2291936"/>
          </a:xfrm>
        </p:spPr>
        <p:txBody>
          <a:bodyPr anchor="ctr"/>
          <a:lstStyle/>
          <a:p>
            <a:pPr algn="ctr"/>
            <a:r>
              <a:rPr lang="ru-RU" sz="2800" dirty="0" smtClean="0">
                <a:solidFill>
                  <a:srgbClr val="002060"/>
                </a:solidFill>
                <a:latin typeface="Times New Roman" pitchFamily="18" charset="0"/>
                <a:cs typeface="Times New Roman" pitchFamily="18" charset="0"/>
              </a:rPr>
              <a:t>Первоочередной порядок приёма</a:t>
            </a:r>
            <a:r>
              <a:rPr lang="ru-RU" sz="2800" dirty="0" smtClean="0">
                <a:latin typeface="Times New Roman" pitchFamily="18" charset="0"/>
                <a:cs typeface="Times New Roman" pitchFamily="18" charset="0"/>
              </a:rPr>
              <a:t>	</a:t>
            </a:r>
            <a:endParaRPr lang="ru-RU" sz="2800" dirty="0">
              <a:latin typeface="Times New Roman" pitchFamily="18" charset="0"/>
              <a:cs typeface="Times New Roman" pitchFamily="18" charset="0"/>
            </a:endParaRPr>
          </a:p>
        </p:txBody>
      </p:sp>
      <p:sp>
        <p:nvSpPr>
          <p:cNvPr id="5" name="Текст 4"/>
          <p:cNvSpPr>
            <a:spLocks noGrp="1"/>
          </p:cNvSpPr>
          <p:nvPr>
            <p:ph type="body" sz="quarter" idx="3"/>
          </p:nvPr>
        </p:nvSpPr>
        <p:spPr>
          <a:xfrm>
            <a:off x="2125683" y="3657599"/>
            <a:ext cx="8363023" cy="1876301"/>
          </a:xfrm>
        </p:spPr>
        <p:txBody>
          <a:bodyPr anchor="ctr"/>
          <a:lstStyle/>
          <a:p>
            <a:pPr algn="ctr"/>
            <a:r>
              <a:rPr lang="ru-RU" sz="2800" dirty="0" smtClean="0">
                <a:solidFill>
                  <a:srgbClr val="002060"/>
                </a:solidFill>
                <a:latin typeface="Times New Roman" pitchFamily="18" charset="0"/>
                <a:cs typeface="Times New Roman" pitchFamily="18" charset="0"/>
              </a:rPr>
              <a:t>Приём детей с территории, к которой прикреплена школа</a:t>
            </a:r>
            <a:endParaRPr lang="ru-RU" sz="2800" dirty="0">
              <a:solidFill>
                <a:srgbClr val="002060"/>
              </a:solidFill>
              <a:latin typeface="Times New Roman" pitchFamily="18" charset="0"/>
              <a:cs typeface="Times New Roman" pitchFamily="18" charset="0"/>
            </a:endParaRPr>
          </a:p>
        </p:txBody>
      </p:sp>
      <p:sp>
        <p:nvSpPr>
          <p:cNvPr id="10" name="Текст 4"/>
          <p:cNvSpPr txBox="1">
            <a:spLocks/>
          </p:cNvSpPr>
          <p:nvPr/>
        </p:nvSpPr>
        <p:spPr>
          <a:xfrm>
            <a:off x="6329995" y="1600375"/>
            <a:ext cx="4865118" cy="1721922"/>
          </a:xfrm>
          <a:prstGeom prst="rect">
            <a:avLst/>
          </a:prstGeom>
        </p:spPr>
        <p:txBody>
          <a:bodyPr vert="horz" lIns="91440" tIns="45720" rIns="91440" bIns="45720" rtlCol="0" anchor="ctr">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9pPr>
          </a:lstStyle>
          <a:p>
            <a:pPr algn="ctr"/>
            <a:r>
              <a:rPr lang="ru-RU" sz="2800" b="1" dirty="0" smtClean="0">
                <a:solidFill>
                  <a:srgbClr val="002060"/>
                </a:solidFill>
                <a:latin typeface="Times New Roman" pitchFamily="18" charset="0"/>
                <a:cs typeface="Times New Roman" pitchFamily="18" charset="0"/>
              </a:rPr>
              <a:t>Преимущественный порядок приёма</a:t>
            </a:r>
            <a:endParaRPr lang="ru-RU" sz="28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2010470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3012" y="-173252"/>
            <a:ext cx="10515600" cy="1020416"/>
          </a:xfrm>
        </p:spPr>
        <p:txBody>
          <a:bodyPr>
            <a:normAutofit fontScale="90000"/>
          </a:bodyPr>
          <a:lstStyle/>
          <a:p>
            <a:r>
              <a:rPr lang="ru-RU" sz="3600" b="1" dirty="0" smtClean="0">
                <a:solidFill>
                  <a:srgbClr val="1818D2"/>
                </a:solidFill>
                <a:effectLst>
                  <a:outerShdw blurRad="38100" dist="38100" dir="2700000" algn="tl">
                    <a:srgbClr val="000000">
                      <a:alpha val="43137"/>
                    </a:srgbClr>
                  </a:outerShdw>
                </a:effectLst>
                <a:latin typeface="Times New Roman" pitchFamily="18" charset="0"/>
                <a:cs typeface="Times New Roman" pitchFamily="18" charset="0"/>
              </a:rPr>
              <a:t>Во </a:t>
            </a:r>
            <a:r>
              <a:rPr lang="ru-RU" sz="3600" b="1" dirty="0">
                <a:solidFill>
                  <a:srgbClr val="1818D2"/>
                </a:solidFill>
                <a:effectLst>
                  <a:outerShdw blurRad="38100" dist="38100" dir="2700000" algn="tl">
                    <a:srgbClr val="000000">
                      <a:alpha val="43137"/>
                    </a:srgbClr>
                  </a:outerShdw>
                </a:effectLst>
                <a:latin typeface="Times New Roman" pitchFamily="18" charset="0"/>
                <a:cs typeface="Times New Roman" pitchFamily="18" charset="0"/>
              </a:rPr>
              <a:t>внеочередном порядке предоставляются места </a:t>
            </a:r>
            <a:r>
              <a:rPr lang="ru-RU" sz="3600" b="1" dirty="0" smtClean="0">
                <a:solidFill>
                  <a:srgbClr val="1818D2"/>
                </a:solidFill>
                <a:effectLst>
                  <a:outerShdw blurRad="38100" dist="38100" dir="2700000" algn="tl">
                    <a:srgbClr val="000000">
                      <a:alpha val="43137"/>
                    </a:srgbClr>
                  </a:outerShdw>
                </a:effectLst>
                <a:latin typeface="Times New Roman" pitchFamily="18" charset="0"/>
                <a:cs typeface="Times New Roman" pitchFamily="18" charset="0"/>
              </a:rPr>
              <a:t>:</a:t>
            </a:r>
            <a:endParaRPr lang="ru-RU" sz="3600" b="1" dirty="0">
              <a:solidFill>
                <a:srgbClr val="1818D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Объект 2"/>
          <p:cNvSpPr>
            <a:spLocks noGrp="1"/>
          </p:cNvSpPr>
          <p:nvPr>
            <p:ph sz="half" idx="1"/>
          </p:nvPr>
        </p:nvSpPr>
        <p:spPr>
          <a:xfrm>
            <a:off x="309282" y="765776"/>
            <a:ext cx="11698942" cy="5525109"/>
          </a:xfrm>
        </p:spPr>
        <p:txBody>
          <a:bodyPr>
            <a:noAutofit/>
          </a:bodyPr>
          <a:lstStyle/>
          <a:p>
            <a:pPr marL="0" indent="0">
              <a:buNone/>
            </a:pPr>
            <a:r>
              <a:rPr lang="ru-RU" sz="2000" dirty="0" smtClean="0">
                <a:latin typeface="Times New Roman" pitchFamily="18" charset="0"/>
                <a:cs typeface="Times New Roman" pitchFamily="18" charset="0"/>
              </a:rPr>
              <a:t>1.Детям </a:t>
            </a:r>
            <a:r>
              <a:rPr lang="ru-RU" sz="2000" dirty="0">
                <a:latin typeface="Times New Roman" pitchFamily="18" charset="0"/>
                <a:cs typeface="Times New Roman" pitchFamily="18" charset="0"/>
              </a:rPr>
              <a:t>военнослужащих и детям граждан, пребывавших в добровольческих формированиях, погибших (умерших) при выполнении задач в специальной военной операции либо позднее указанного периода, но вследствие увечья (ранения, травмы, контузии) или заболевания, полученных при выполнении задач в ходе проведения специальной военной операции, в том числе усыновленным (удочеренным) или находящимся под опекой или попечительством в семье, включая приемную семью либо в случаях, предусмотренных законами субъектов Российской Федерации, патронатную семью, по месту жительства их семей (пункт 8 статья 24 Федерального закона от 27.05.1998 № 76-ФЗ «О статусе военнослужащих</a:t>
            </a:r>
            <a:r>
              <a:rPr lang="ru-RU" sz="2000" dirty="0" smtClean="0">
                <a:latin typeface="Times New Roman" pitchFamily="18" charset="0"/>
                <a:cs typeface="Times New Roman" pitchFamily="18" charset="0"/>
              </a:rPr>
              <a:t>»).</a:t>
            </a:r>
          </a:p>
          <a:p>
            <a:pPr marL="0" indent="0">
              <a:buNone/>
            </a:pPr>
            <a:r>
              <a:rPr lang="ru-RU" sz="2000" dirty="0" smtClean="0">
                <a:latin typeface="Times New Roman" pitchFamily="18" charset="0"/>
                <a:cs typeface="Times New Roman" pitchFamily="18" charset="0"/>
              </a:rPr>
              <a:t>2. Детям </a:t>
            </a:r>
            <a:r>
              <a:rPr lang="ru-RU" sz="2000" dirty="0">
                <a:latin typeface="Times New Roman" pitchFamily="18" charset="0"/>
                <a:cs typeface="Times New Roman" pitchFamily="18" charset="0"/>
              </a:rPr>
              <a:t>сотрудника войск национальной гвардии Российской Федерации, погибшего (умершего) при </a:t>
            </a:r>
            <a:r>
              <a:rPr lang="ru-RU" sz="2000" dirty="0" smtClean="0">
                <a:latin typeface="Times New Roman" pitchFamily="18" charset="0"/>
                <a:cs typeface="Times New Roman" pitchFamily="18" charset="0"/>
              </a:rPr>
              <a:t>            </a:t>
            </a:r>
          </a:p>
          <a:p>
            <a:pPr marL="0" indent="0">
              <a:buNone/>
            </a:pP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выполнении </a:t>
            </a:r>
            <a:r>
              <a:rPr lang="ru-RU" sz="2000" dirty="0">
                <a:latin typeface="Times New Roman" pitchFamily="18" charset="0"/>
                <a:cs typeface="Times New Roman" pitchFamily="18" charset="0"/>
              </a:rPr>
              <a:t>задач в специальной военной операции либо позднее указанного периода, но вследствие увечья (ранения, травмы, контузии) или заболевания, полученных при выполнении задач в ходе проведения специальной военной операции, в том числе усыновленным (удочеренным) или находящимся под опекой или попечительством в семье, включая приемную семью либо в случаях, предусмотренных законами субъектов Российской Федерации, патронатную семью, по месту жительства их семей (статья 28.1 Федерального закона от 03.07.2016 № 226-ФЗ «О войсках национальной гвардии Российской Федерации»).</a:t>
            </a:r>
          </a:p>
          <a:p>
            <a:endParaRPr lang="ru-RU" sz="2000" dirty="0">
              <a:latin typeface="Times New Roman" pitchFamily="18" charset="0"/>
              <a:cs typeface="Times New Roman" pitchFamily="18" charset="0"/>
            </a:endParaRPr>
          </a:p>
          <a:p>
            <a:pPr marL="0" indent="0">
              <a:buNone/>
            </a:pPr>
            <a:r>
              <a:rPr lang="ru-RU" sz="2000" dirty="0">
                <a:solidFill>
                  <a:srgbClr val="FF0000"/>
                </a:solidFill>
                <a:latin typeface="Times New Roman" panose="02020603050405020304" pitchFamily="18" charset="0"/>
                <a:cs typeface="Times New Roman" panose="02020603050405020304" pitchFamily="18" charset="0"/>
              </a:rPr>
              <a:t/>
            </a:r>
            <a:br>
              <a:rPr lang="ru-RU" sz="2000" dirty="0">
                <a:solidFill>
                  <a:srgbClr val="FF0000"/>
                </a:solidFill>
                <a:latin typeface="Times New Roman" panose="02020603050405020304" pitchFamily="18" charset="0"/>
                <a:cs typeface="Times New Roman" panose="02020603050405020304" pitchFamily="18" charset="0"/>
              </a:rPr>
            </a:br>
            <a:endParaRPr lang="ru-RU"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363832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2142</TotalTime>
  <Words>1520</Words>
  <Application>Microsoft Office PowerPoint</Application>
  <PresentationFormat>Произвольный</PresentationFormat>
  <Paragraphs>188</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Тема Office</vt:lpstr>
      <vt:lpstr>Родительское собрание   «Приём в 1 класс в                  МБУ «Школы № 13» на 2026-2027 учебный год»  19.03.2026</vt:lpstr>
      <vt:lpstr>Презентация PowerPoint</vt:lpstr>
      <vt:lpstr>Презентация PowerPoint</vt:lpstr>
      <vt:lpstr>Презентация PowerPoint</vt:lpstr>
      <vt:lpstr>Презентация PowerPoint</vt:lpstr>
      <vt:lpstr>С какого возраста принимаются дети в 1 класс?</vt:lpstr>
      <vt:lpstr>Сроки приёма документов:</vt:lpstr>
      <vt:lpstr>Категории лиц. Сроки приёма с 1 апреля по 30 июня текущего года</vt:lpstr>
      <vt:lpstr>Во внеочередном порядке предоставляются места :</vt:lpstr>
      <vt:lpstr>В первоочередном порядке предоставляются места детям:</vt:lpstr>
      <vt:lpstr>Презентация PowerPoint</vt:lpstr>
      <vt:lpstr>Презентация PowerPoint</vt:lpstr>
      <vt:lpstr>Территория, закреплённые за МБУ «Школа № 13»:</vt:lpstr>
      <vt:lpstr>Отказ в приёме документов:</vt:lpstr>
      <vt:lpstr>Способ подачи заявления:</vt:lpstr>
      <vt:lpstr>Как подать заявление через портал Госуслуг:</vt:lpstr>
      <vt:lpstr>Презентация PowerPoint</vt:lpstr>
      <vt:lpstr>Как создать черновик заявления на Госуслугах </vt:lpstr>
      <vt:lpstr>Какие данные нужны для черновика</vt:lpstr>
      <vt:lpstr>Пошаговая инструкция по подаче через Госуслуги</vt:lpstr>
      <vt:lpstr>Подтверждение документов </vt:lpstr>
      <vt:lpstr> Перечень необходимых документов для зачисления: </vt:lpstr>
      <vt:lpstr>Презентация PowerPoint</vt:lpstr>
      <vt:lpstr>Презентация PowerPoint</vt:lpstr>
      <vt:lpstr>Чек-лист для родителей будущих первоклассников</vt:lpstr>
      <vt:lpstr>Всё интересное о школе вы можете узнать</vt:lpstr>
      <vt:lpstr>График приёма документов: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Порядок подачи документов для поступления в школу</dc:title>
  <dc:creator>алексей петров</dc:creator>
  <cp:lastModifiedBy>admin</cp:lastModifiedBy>
  <cp:revision>75</cp:revision>
  <cp:lastPrinted>2023-03-07T09:26:44Z</cp:lastPrinted>
  <dcterms:created xsi:type="dcterms:W3CDTF">2022-12-02T17:55:31Z</dcterms:created>
  <dcterms:modified xsi:type="dcterms:W3CDTF">2026-03-20T02:35:39Z</dcterms:modified>
</cp:coreProperties>
</file>